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08"/>
    <p:restoredTop sz="94610"/>
  </p:normalViewPr>
  <p:slideViewPr>
    <p:cSldViewPr snapToGrid="0" snapToObjects="1">
      <p:cViewPr>
        <p:scale>
          <a:sx n="197" d="100"/>
          <a:sy n="197" d="100"/>
        </p:scale>
        <p:origin x="48" y="-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9466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Opening: Frame the session around the deceptively simple question of duration.,Emphasize that the study explores candidates’ lived experiences after they entered the profession.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this slide to preview the interactive structure. Ask participants to keep their own clinical model in mind throughout.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background is intentionally brief. Move quickly to the unresolved design question.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slide sets up the study’s contribution: candidates’ own reflections may reveal how duration and quality interact.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Highlight that the study is about self-reflections, not a causal effectiveness trial.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Clarify that Capital did not offer a formal yearlong internship; “yearlong” refers to remaining in the same setting across the pedagogy and student teaching experiences.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this as the roadmap for the next several findings slides.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Connect “depth through time” to the proposal’s emphasis on relationship-building and full-cycle teaching.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 careful not to claim every yearlong participant had strong system exposure. The data also show that mentor context mattered.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Invite the audience to think about whether their candidates have enough time to reach stages 3 and 4, not merely stage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Stress the nuance: a longer placement with a poor mentor is not automatically high quality. Strong mentor selection remains essential.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a strong practical finding because it cuts across the two models and points to a design requirement rather than a duration requirement.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this as the concise comparison slide if time is limited.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conceptual takeaway from the discussion section: duration can be a mechanism through which certain forms of quality emerge.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slide directly reflects the proposal’s promise that attendees will leave with practical considerations.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Pause here. Invite 2-3 participants to share, depending on session length.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the research portion with this direct answer to the title question.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Invite questions. If time remains, return to the four discussion prompts or ask attendees to share a design move they plan to try.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F3E46"/>
          </a:solidFill>
          <a:ln w="12700">
            <a:solidFill>
              <a:srgbClr val="2F3E4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02920" y="6528816"/>
            <a:ext cx="6126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B74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CAPITAL UNIVERSITY  |  EDUCATOR PREPARATION RESEARCH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8229600" y="6528816"/>
            <a:ext cx="3429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74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How Long is “Long Enough?”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31752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B747A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31752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B747A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F3E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F3E46"/>
          </a:solidFill>
          <a:ln w="12700">
            <a:solidFill>
              <a:srgbClr val="2F3E4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 rot="900000">
            <a:off x="8001000" y="685800"/>
            <a:ext cx="3840480" cy="3840480"/>
          </a:xfrm>
          <a:prstGeom prst="arc">
            <a:avLst/>
          </a:prstGeom>
          <a:solidFill>
            <a:srgbClr val="2F3E46">
              <a:alpha val="0"/>
            </a:srgbClr>
          </a:solidFill>
          <a:ln w="27940">
            <a:solidFill>
              <a:srgbClr val="C6A15B">
                <a:alpha val="92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 rot="11700000">
            <a:off x="8823960" y="1508760"/>
            <a:ext cx="2194560" cy="2194560"/>
          </a:xfrm>
          <a:prstGeom prst="arc">
            <a:avLst/>
          </a:prstGeom>
          <a:solidFill>
            <a:srgbClr val="2F3E46">
              <a:alpha val="0"/>
            </a:srgbClr>
          </a:solidFill>
          <a:ln w="63500">
            <a:solidFill>
              <a:srgbClr val="58766B">
                <a:alpha val="92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58368" y="914400"/>
            <a:ext cx="7132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3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HOW LONG IS “LONG ENOUGH?”</a:t>
            </a:r>
            <a:endParaRPr lang="en-US" sz="3300" dirty="0"/>
          </a:p>
        </p:txBody>
      </p:sp>
      <p:sp>
        <p:nvSpPr>
          <p:cNvPr id="6" name="Text 4"/>
          <p:cNvSpPr/>
          <p:nvPr/>
        </p:nvSpPr>
        <p:spPr>
          <a:xfrm>
            <a:off x="685800" y="1828800"/>
            <a:ext cx="69951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300" dirty="0">
                <a:solidFill>
                  <a:srgbClr val="E8ECEA"/>
                </a:solidFill>
              </a:rPr>
              <a:t>A Comparative Study of Yearlong and Semester-Long</a:t>
            </a:r>
            <a:endParaRPr lang="en-US" sz="2300" dirty="0"/>
          </a:p>
          <a:p>
            <a:pPr marL="0" indent="0">
              <a:buNone/>
            </a:pPr>
            <a:r>
              <a:rPr lang="en-US" sz="2300" dirty="0">
                <a:solidFill>
                  <a:srgbClr val="E8ECEA"/>
                </a:solidFill>
              </a:rPr>
              <a:t>Student Teaching Placements</a:t>
            </a:r>
            <a:endParaRPr lang="en-US" sz="2300" dirty="0"/>
          </a:p>
        </p:txBody>
      </p:sp>
      <p:sp>
        <p:nvSpPr>
          <p:cNvPr id="7" name="Shape 5"/>
          <p:cNvSpPr/>
          <p:nvPr/>
        </p:nvSpPr>
        <p:spPr>
          <a:xfrm>
            <a:off x="685800" y="3136392"/>
            <a:ext cx="4709160" cy="0"/>
          </a:xfrm>
          <a:prstGeom prst="line">
            <a:avLst/>
          </a:prstGeom>
          <a:noFill/>
          <a:ln w="25400">
            <a:solidFill>
              <a:srgbClr val="C6A15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685800" y="3401568"/>
            <a:ext cx="6217920" cy="105156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FFFFFF"/>
                </a:solidFill>
              </a:rPr>
              <a:t>Mary Rosser, Ed.D.  •  Assistant Professor</a:t>
            </a:r>
            <a:endParaRPr lang="en-US" sz="1550" dirty="0"/>
          </a:p>
          <a:p>
            <a:pPr marL="0" indent="0">
              <a:buNone/>
            </a:pPr>
            <a:r>
              <a:rPr lang="en-US" sz="1550" dirty="0">
                <a:solidFill>
                  <a:srgbClr val="FFFFFF"/>
                </a:solidFill>
              </a:rPr>
              <a:t>Nisreen Daoud, Ph.D.  •  Associate Professor</a:t>
            </a:r>
            <a:endParaRPr lang="en-US" sz="1550" dirty="0"/>
          </a:p>
          <a:p>
            <a:pPr marL="0" indent="0">
              <a:buNone/>
            </a:pPr>
            <a:r>
              <a:rPr lang="en-US" sz="1550" dirty="0">
                <a:solidFill>
                  <a:srgbClr val="FFFFFF"/>
                </a:solidFill>
              </a:rPr>
              <a:t>Capital University, Columbus, Ohio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704088" y="489204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6A15B"/>
                </a:solidFill>
              </a:rPr>
              <a:t>OCTEO Conference Presentation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704088" y="5239512"/>
            <a:ext cx="53035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D9DFDC"/>
                </a:solidFill>
              </a:rPr>
              <a:t>mrosser2@capital.edu   |   ndaoud@capital.edu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7635240" y="4251960"/>
            <a:ext cx="3886200" cy="10972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850" b="1" dirty="0">
                <a:solidFill>
                  <a:srgbClr val="FFFFFF"/>
                </a:solidFill>
              </a:rPr>
              <a:t>The central question: Is “long enough” about time alone, or about what time makes possible?</a:t>
            </a:r>
            <a:endParaRPr lang="en-US" sz="1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31752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B747A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85216" y="283464"/>
            <a:ext cx="3749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140" dirty="0">
                <a:solidFill>
                  <a:srgbClr val="58766B"/>
                </a:solidFill>
              </a:rPr>
              <a:t>SESSION OVERVIEW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566928" y="393192"/>
            <a:ext cx="110185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2F3E4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we will explore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85216" y="868680"/>
            <a:ext cx="10789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6B747A"/>
                </a:solidFill>
              </a:rPr>
              <a:t>A research presentation with built-in discussion and application.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621357" y="1417320"/>
            <a:ext cx="2542032" cy="3584448"/>
          </a:xfrm>
          <a:prstGeom prst="roundRect">
            <a:avLst>
              <a:gd name="adj" fmla="val 2878"/>
            </a:avLst>
          </a:prstGeom>
          <a:solidFill>
            <a:srgbClr val="F4F0E9"/>
          </a:solidFill>
          <a:ln w="8890">
            <a:solidFill>
              <a:srgbClr val="D7D7D2"/>
            </a:solidFill>
            <a:prstDash val="solid"/>
          </a:ln>
          <a:effectLst>
            <a:outerShdw blurRad="25400" dist="12700" dir="2700000" algn="bl" rotWithShape="0">
              <a:srgbClr val="000000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777240" y="1627632"/>
            <a:ext cx="438912" cy="438912"/>
          </a:xfrm>
          <a:prstGeom prst="ellipse">
            <a:avLst/>
          </a:prstGeom>
          <a:solidFill>
            <a:srgbClr val="58766B"/>
          </a:solidFill>
          <a:ln w="12700">
            <a:solidFill>
              <a:srgbClr val="5876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777240" y="1700784"/>
            <a:ext cx="4389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795528" y="2240280"/>
            <a:ext cx="2148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2F3E46"/>
                </a:solidFill>
              </a:rPr>
              <a:t>Why this question matters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795528" y="2926080"/>
            <a:ext cx="2148840" cy="160020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320" dirty="0">
                <a:solidFill>
                  <a:srgbClr val="1F2A30"/>
                </a:solidFill>
              </a:rPr>
              <a:t>Clinical practice is central to teacher preparation, but programs vary widely in duration and structure.</a:t>
            </a:r>
            <a:endParaRPr lang="en-US" sz="1320" dirty="0"/>
          </a:p>
        </p:txBody>
      </p:sp>
      <p:sp>
        <p:nvSpPr>
          <p:cNvPr id="10" name="Shape 8"/>
          <p:cNvSpPr/>
          <p:nvPr/>
        </p:nvSpPr>
        <p:spPr>
          <a:xfrm>
            <a:off x="3429000" y="1417320"/>
            <a:ext cx="2542032" cy="3584448"/>
          </a:xfrm>
          <a:prstGeom prst="roundRect">
            <a:avLst>
              <a:gd name="adj" fmla="val 2878"/>
            </a:avLst>
          </a:prstGeom>
          <a:solidFill>
            <a:srgbClr val="FFFFFF"/>
          </a:solidFill>
          <a:ln w="8890">
            <a:solidFill>
              <a:srgbClr val="D7D7D2"/>
            </a:solidFill>
            <a:prstDash val="solid"/>
          </a:ln>
          <a:effectLst>
            <a:outerShdw blurRad="322580000" dist="161290000"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3593592" y="1627632"/>
            <a:ext cx="438912" cy="438912"/>
          </a:xfrm>
          <a:prstGeom prst="ellipse">
            <a:avLst/>
          </a:prstGeom>
          <a:solidFill>
            <a:srgbClr val="58766B"/>
          </a:solidFill>
          <a:ln w="12700">
            <a:solidFill>
              <a:srgbClr val="5876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3593592" y="1700784"/>
            <a:ext cx="4389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3611880" y="2240280"/>
            <a:ext cx="2148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2F3E46"/>
                </a:solidFill>
              </a:rPr>
              <a:t>What we studied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3611880" y="2926080"/>
            <a:ext cx="2148840" cy="160020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320" dirty="0">
                <a:solidFill>
                  <a:srgbClr val="1F2A30"/>
                </a:solidFill>
              </a:rPr>
              <a:t>12 recent graduates; qualitative interviews; yearlong vs. semester-long placement experiences.</a:t>
            </a:r>
            <a:endParaRPr lang="en-US" sz="1320" dirty="0"/>
          </a:p>
        </p:txBody>
      </p:sp>
      <p:sp>
        <p:nvSpPr>
          <p:cNvPr id="15" name="Shape 13"/>
          <p:cNvSpPr/>
          <p:nvPr/>
        </p:nvSpPr>
        <p:spPr>
          <a:xfrm>
            <a:off x="6245352" y="1417320"/>
            <a:ext cx="2542032" cy="3584448"/>
          </a:xfrm>
          <a:prstGeom prst="roundRect">
            <a:avLst>
              <a:gd name="adj" fmla="val 2878"/>
            </a:avLst>
          </a:prstGeom>
          <a:solidFill>
            <a:srgbClr val="F4F0E9"/>
          </a:solidFill>
          <a:ln w="8890">
            <a:solidFill>
              <a:srgbClr val="D7D7D2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6409944" y="1627632"/>
            <a:ext cx="438912" cy="438912"/>
          </a:xfrm>
          <a:prstGeom prst="ellipse">
            <a:avLst/>
          </a:prstGeom>
          <a:solidFill>
            <a:srgbClr val="C6A15B"/>
          </a:solidFill>
          <a:ln w="12700">
            <a:solidFill>
              <a:srgbClr val="C6A15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6409944" y="1700784"/>
            <a:ext cx="4389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6428232" y="2240280"/>
            <a:ext cx="2148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2F3E46"/>
                </a:solidFill>
              </a:rPr>
              <a:t>What candidates told us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6428232" y="2926080"/>
            <a:ext cx="2148840" cy="160020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320" dirty="0">
                <a:solidFill>
                  <a:srgbClr val="1F2A30"/>
                </a:solidFill>
              </a:rPr>
              <a:t>Professional growth, classroom management, relationships, mentorship, timing, and data use.</a:t>
            </a:r>
            <a:endParaRPr lang="en-US" sz="1320" dirty="0"/>
          </a:p>
        </p:txBody>
      </p:sp>
      <p:sp>
        <p:nvSpPr>
          <p:cNvPr id="20" name="Shape 18"/>
          <p:cNvSpPr/>
          <p:nvPr/>
        </p:nvSpPr>
        <p:spPr>
          <a:xfrm>
            <a:off x="9061704" y="1417320"/>
            <a:ext cx="2542032" cy="3584448"/>
          </a:xfrm>
          <a:prstGeom prst="roundRect">
            <a:avLst>
              <a:gd name="adj" fmla="val 2878"/>
            </a:avLst>
          </a:prstGeom>
          <a:solidFill>
            <a:srgbClr val="FFFFFF"/>
          </a:solidFill>
          <a:ln w="8890">
            <a:solidFill>
              <a:srgbClr val="D7D7D2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9226296" y="1627632"/>
            <a:ext cx="438912" cy="438912"/>
          </a:xfrm>
          <a:prstGeom prst="ellipse">
            <a:avLst/>
          </a:prstGeom>
          <a:solidFill>
            <a:srgbClr val="C6A15B"/>
          </a:solidFill>
          <a:ln w="12700">
            <a:solidFill>
              <a:srgbClr val="C6A15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9226296" y="1700784"/>
            <a:ext cx="4389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4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9244584" y="2240280"/>
            <a:ext cx="2148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2F3E46"/>
                </a:solidFill>
              </a:rPr>
              <a:t>What EPPs can do</a:t>
            </a:r>
            <a:endParaRPr lang="en-US" sz="1700" dirty="0"/>
          </a:p>
        </p:txBody>
      </p:sp>
      <p:sp>
        <p:nvSpPr>
          <p:cNvPr id="24" name="Text 22"/>
          <p:cNvSpPr/>
          <p:nvPr/>
        </p:nvSpPr>
        <p:spPr>
          <a:xfrm>
            <a:off x="9244584" y="2926080"/>
            <a:ext cx="2148840" cy="160020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320" dirty="0">
                <a:solidFill>
                  <a:srgbClr val="1F2A30"/>
                </a:solidFill>
              </a:rPr>
              <a:t>Translate findings into mentor selection, placement timing, and clinical design decisions.</a:t>
            </a:r>
            <a:endParaRPr lang="en-US" sz="1320" dirty="0"/>
          </a:p>
        </p:txBody>
      </p:sp>
      <p:sp>
        <p:nvSpPr>
          <p:cNvPr id="25" name="Text 23"/>
          <p:cNvSpPr/>
          <p:nvPr/>
        </p:nvSpPr>
        <p:spPr>
          <a:xfrm>
            <a:off x="850392" y="5349240"/>
            <a:ext cx="1042416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3F5E53"/>
                </a:solidFill>
              </a:rPr>
              <a:t>As you listen, consider: What does your program currently optimize for - time, placement quality, mentor quality, or access to key experiences?</a:t>
            </a:r>
            <a:endParaRPr lang="en-US" sz="1650" dirty="0"/>
          </a:p>
        </p:txBody>
      </p:sp>
      <p:sp>
        <p:nvSpPr>
          <p:cNvPr id="2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31752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B747A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85216" y="283464"/>
            <a:ext cx="3749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140" dirty="0">
                <a:solidFill>
                  <a:srgbClr val="58766B"/>
                </a:solidFill>
              </a:rPr>
              <a:t>BACKGROUND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566928" y="393192"/>
            <a:ext cx="110185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2F3E4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Clinical practice is the bridge between theory and teaching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85216" y="868680"/>
            <a:ext cx="10789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6B747A"/>
                </a:solidFill>
              </a:rPr>
              <a:t>Professional organizations have increasingly positioned clinical experiences as essential rather than supplementary.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1005840" y="2926080"/>
            <a:ext cx="10058400" cy="0"/>
          </a:xfrm>
          <a:prstGeom prst="line">
            <a:avLst/>
          </a:prstGeom>
          <a:noFill/>
          <a:ln w="38100">
            <a:solidFill>
              <a:srgbClr val="C8C8C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914400" y="2670048"/>
            <a:ext cx="493776" cy="493776"/>
          </a:xfrm>
          <a:prstGeom prst="ellipse">
            <a:avLst/>
          </a:prstGeom>
          <a:solidFill>
            <a:srgbClr val="58766B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768096" y="2057400"/>
            <a:ext cx="7863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F3E46"/>
                </a:solidFill>
              </a:rPr>
              <a:t>1986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502920" y="3319272"/>
            <a:ext cx="1325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2F3E46"/>
                </a:solidFill>
              </a:rPr>
              <a:t>Holmes Group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292608" y="3703320"/>
            <a:ext cx="1737360" cy="93268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1040" dirty="0">
                <a:solidFill>
                  <a:srgbClr val="6B747A"/>
                </a:solidFill>
              </a:rPr>
              <a:t>Clinical practice and Professional Development Schools</a:t>
            </a:r>
            <a:endParaRPr lang="en-US" sz="1040" dirty="0"/>
          </a:p>
        </p:txBody>
      </p:sp>
      <p:sp>
        <p:nvSpPr>
          <p:cNvPr id="10" name="Shape 8"/>
          <p:cNvSpPr/>
          <p:nvPr/>
        </p:nvSpPr>
        <p:spPr>
          <a:xfrm>
            <a:off x="3200400" y="2670048"/>
            <a:ext cx="493776" cy="493776"/>
          </a:xfrm>
          <a:prstGeom prst="ellipse">
            <a:avLst/>
          </a:prstGeom>
          <a:solidFill>
            <a:srgbClr val="C6A15B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3054096" y="2057400"/>
            <a:ext cx="7863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F3E46"/>
                </a:solidFill>
              </a:rPr>
              <a:t>2000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2788920" y="3319272"/>
            <a:ext cx="1325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2F3E46"/>
                </a:solidFill>
              </a:rPr>
              <a:t>ATE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2578608" y="3703320"/>
            <a:ext cx="1737360" cy="93268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1040" dirty="0">
                <a:solidFill>
                  <a:srgbClr val="6B747A"/>
                </a:solidFill>
              </a:rPr>
              <a:t>Field experiences support reflective, collaborative teachers</a:t>
            </a:r>
            <a:endParaRPr lang="en-US" sz="1040" dirty="0"/>
          </a:p>
        </p:txBody>
      </p:sp>
      <p:sp>
        <p:nvSpPr>
          <p:cNvPr id="14" name="Shape 12"/>
          <p:cNvSpPr/>
          <p:nvPr/>
        </p:nvSpPr>
        <p:spPr>
          <a:xfrm>
            <a:off x="5486400" y="2670048"/>
            <a:ext cx="493776" cy="493776"/>
          </a:xfrm>
          <a:prstGeom prst="ellipse">
            <a:avLst/>
          </a:prstGeom>
          <a:solidFill>
            <a:srgbClr val="58766B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5340096" y="2057400"/>
            <a:ext cx="7863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F3E46"/>
                </a:solidFill>
              </a:rPr>
              <a:t>2010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5074920" y="3319272"/>
            <a:ext cx="1325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2F3E46"/>
                </a:solidFill>
              </a:rPr>
              <a:t>NCATE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4864608" y="3703320"/>
            <a:ext cx="1737360" cy="93268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1040" dirty="0">
                <a:solidFill>
                  <a:srgbClr val="6B747A"/>
                </a:solidFill>
              </a:rPr>
              <a:t>Clinical preparation identified as an essential principle</a:t>
            </a:r>
            <a:endParaRPr lang="en-US" sz="1040" dirty="0"/>
          </a:p>
        </p:txBody>
      </p:sp>
      <p:sp>
        <p:nvSpPr>
          <p:cNvPr id="18" name="Shape 16"/>
          <p:cNvSpPr/>
          <p:nvPr/>
        </p:nvSpPr>
        <p:spPr>
          <a:xfrm>
            <a:off x="7772400" y="2670048"/>
            <a:ext cx="493776" cy="493776"/>
          </a:xfrm>
          <a:prstGeom prst="ellipse">
            <a:avLst/>
          </a:prstGeom>
          <a:solidFill>
            <a:srgbClr val="C6A15B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7626096" y="2057400"/>
            <a:ext cx="7863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F3E46"/>
                </a:solidFill>
              </a:rPr>
              <a:t>2015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7360920" y="3319272"/>
            <a:ext cx="1325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2F3E46"/>
                </a:solidFill>
              </a:rPr>
              <a:t>CAEP</a:t>
            </a:r>
            <a:endParaRPr lang="en-US" sz="1350" dirty="0"/>
          </a:p>
        </p:txBody>
      </p:sp>
      <p:sp>
        <p:nvSpPr>
          <p:cNvPr id="21" name="Text 19"/>
          <p:cNvSpPr/>
          <p:nvPr/>
        </p:nvSpPr>
        <p:spPr>
          <a:xfrm>
            <a:off x="7150608" y="3703320"/>
            <a:ext cx="1737360" cy="93268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1040" dirty="0">
                <a:solidFill>
                  <a:srgbClr val="6B747A"/>
                </a:solidFill>
              </a:rPr>
              <a:t>Clinical partnerships and practice elevated to a core standard</a:t>
            </a:r>
            <a:endParaRPr lang="en-US" sz="1040" dirty="0"/>
          </a:p>
        </p:txBody>
      </p:sp>
      <p:sp>
        <p:nvSpPr>
          <p:cNvPr id="22" name="Shape 20"/>
          <p:cNvSpPr/>
          <p:nvPr/>
        </p:nvSpPr>
        <p:spPr>
          <a:xfrm>
            <a:off x="10058400" y="2670048"/>
            <a:ext cx="493776" cy="493776"/>
          </a:xfrm>
          <a:prstGeom prst="ellipse">
            <a:avLst/>
          </a:prstGeom>
          <a:solidFill>
            <a:srgbClr val="58766B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9912096" y="2057400"/>
            <a:ext cx="7863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F3E46"/>
                </a:solidFill>
              </a:rPr>
              <a:t>2023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9646920" y="3319272"/>
            <a:ext cx="1325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2F3E46"/>
                </a:solidFill>
              </a:rPr>
              <a:t>ATE</a:t>
            </a:r>
            <a:endParaRPr lang="en-US" sz="1350" dirty="0"/>
          </a:p>
        </p:txBody>
      </p:sp>
      <p:sp>
        <p:nvSpPr>
          <p:cNvPr id="25" name="Text 23"/>
          <p:cNvSpPr/>
          <p:nvPr/>
        </p:nvSpPr>
        <p:spPr>
          <a:xfrm>
            <a:off x="9436608" y="3703320"/>
            <a:ext cx="1737360" cy="93268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1040" dirty="0">
                <a:solidFill>
                  <a:srgbClr val="6B747A"/>
                </a:solidFill>
              </a:rPr>
              <a:t>Clinical experiences prepare teachers for present and future challenges</a:t>
            </a:r>
            <a:endParaRPr lang="en-US" sz="1040" dirty="0"/>
          </a:p>
        </p:txBody>
      </p:sp>
      <p:sp>
        <p:nvSpPr>
          <p:cNvPr id="26" name="Text 24"/>
          <p:cNvSpPr/>
          <p:nvPr/>
        </p:nvSpPr>
        <p:spPr>
          <a:xfrm>
            <a:off x="1097280" y="5074920"/>
            <a:ext cx="9966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3F5E53"/>
                </a:solidFill>
              </a:rPr>
              <a:t>Across this history, the question has shifted from whether clinical practice matters to how it should be designed.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1005840" y="5925312"/>
            <a:ext cx="10149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6B747A"/>
                </a:solidFill>
              </a:rPr>
              <a:t>Selected sources: Holmes Group (1986); ATE (2000, 2023); NCATE (2010); CAEP (2015); AACTE (2018).</a:t>
            </a:r>
            <a:endParaRPr lang="en-US" sz="850" dirty="0"/>
          </a:p>
        </p:txBody>
      </p:sp>
      <p:sp>
        <p:nvSpPr>
          <p:cNvPr id="2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31752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B747A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85216" y="283464"/>
            <a:ext cx="3749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140" dirty="0">
                <a:solidFill>
                  <a:srgbClr val="58766B"/>
                </a:solidFill>
              </a:rPr>
              <a:t>LITERATURE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566928" y="393192"/>
            <a:ext cx="110185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2F3E4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field’s tension: more time or better experience?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85216" y="868680"/>
            <a:ext cx="10789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6B747A"/>
                </a:solidFill>
              </a:rPr>
              <a:t>Prior research challenges the assumption that longer automatically means better.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685800" y="1417320"/>
            <a:ext cx="5257800" cy="4160520"/>
          </a:xfrm>
          <a:prstGeom prst="roundRect">
            <a:avLst>
              <a:gd name="adj" fmla="val 1758"/>
            </a:avLst>
          </a:prstGeom>
          <a:solidFill>
            <a:srgbClr val="F2EEE7"/>
          </a:solidFill>
          <a:ln w="8890">
            <a:solidFill>
              <a:srgbClr val="D7D7D2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6245352" y="1417320"/>
            <a:ext cx="5257800" cy="4160520"/>
          </a:xfrm>
          <a:prstGeom prst="roundRect">
            <a:avLst>
              <a:gd name="adj" fmla="val 1758"/>
            </a:avLst>
          </a:prstGeom>
          <a:solidFill>
            <a:srgbClr val="EDF2EF"/>
          </a:solidFill>
          <a:ln w="8890">
            <a:solidFill>
              <a:srgbClr val="D7D7D2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932688" y="1645920"/>
            <a:ext cx="2240280" cy="310896"/>
          </a:xfrm>
          <a:prstGeom prst="roundRect">
            <a:avLst>
              <a:gd name="adj" fmla="val 20588"/>
            </a:avLst>
          </a:prstGeom>
          <a:solidFill>
            <a:srgbClr val="C6A15B"/>
          </a:solidFill>
          <a:ln w="12700">
            <a:solidFill>
              <a:srgbClr val="C6A15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978408" y="1709928"/>
            <a:ext cx="2148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2F3E46"/>
                </a:solidFill>
              </a:rPr>
              <a:t>THE DURATION ARGUMENT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6492240" y="1645920"/>
            <a:ext cx="2103120" cy="310896"/>
          </a:xfrm>
          <a:prstGeom prst="roundRect">
            <a:avLst>
              <a:gd name="adj" fmla="val 20588"/>
            </a:avLst>
          </a:prstGeom>
          <a:solidFill>
            <a:srgbClr val="58766B"/>
          </a:solidFill>
          <a:ln w="12700">
            <a:solidFill>
              <a:srgbClr val="5876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6537960" y="1709928"/>
            <a:ext cx="2011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</a:rPr>
              <a:t>THE QUALITY ARGUMENT</a:t>
            </a:r>
            <a:endParaRPr lang="en-US" sz="950" dirty="0"/>
          </a:p>
        </p:txBody>
      </p:sp>
      <p:sp>
        <p:nvSpPr>
          <p:cNvPr id="11" name="Text 9"/>
          <p:cNvSpPr/>
          <p:nvPr/>
        </p:nvSpPr>
        <p:spPr>
          <a:xfrm>
            <a:off x="960120" y="2286000"/>
            <a:ext cx="4480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2F3E46"/>
                </a:solidFill>
              </a:rPr>
              <a:t>Longer placements can create more opportunities to: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1051560" y="2743200"/>
            <a:ext cx="4526280" cy="23317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203200" indent="-203200">
              <a:buSzPct val="100000"/>
              <a:buChar char="•"/>
            </a:pPr>
            <a:r>
              <a:rPr lang="en-US" sz="1530" dirty="0">
                <a:solidFill>
                  <a:srgbClr val="1F2A30"/>
                </a:solidFill>
              </a:rPr>
              <a:t>experience the full school-year cycle</a:t>
            </a:r>
            <a:endParaRPr lang="en-US" sz="1530" dirty="0"/>
          </a:p>
          <a:p>
            <a:pPr marL="203200" indent="-203200">
              <a:buSzPct val="100000"/>
              <a:buChar char="•"/>
            </a:pPr>
            <a:r>
              <a:rPr lang="en-US" sz="1530" dirty="0">
                <a:solidFill>
                  <a:srgbClr val="1F2A30"/>
                </a:solidFill>
              </a:rPr>
              <a:t>build relationships with students and mentors</a:t>
            </a:r>
            <a:endParaRPr lang="en-US" sz="1530" dirty="0"/>
          </a:p>
          <a:p>
            <a:pPr marL="203200" indent="-203200">
              <a:buSzPct val="100000"/>
              <a:buChar char="•"/>
            </a:pPr>
            <a:r>
              <a:rPr lang="en-US" sz="1530" dirty="0">
                <a:solidFill>
                  <a:srgbClr val="1F2A30"/>
                </a:solidFill>
              </a:rPr>
              <a:t>assume responsibility gradually</a:t>
            </a:r>
            <a:endParaRPr lang="en-US" sz="1530" dirty="0"/>
          </a:p>
          <a:p>
            <a:pPr marL="203200" indent="-203200">
              <a:buSzPct val="100000"/>
              <a:buChar char="•"/>
            </a:pPr>
            <a:r>
              <a:rPr lang="en-US" sz="1530" dirty="0">
                <a:solidFill>
                  <a:srgbClr val="1F2A30"/>
                </a:solidFill>
              </a:rPr>
              <a:t>observe classroom culture and school systems</a:t>
            </a:r>
            <a:endParaRPr lang="en-US" sz="1530" dirty="0"/>
          </a:p>
        </p:txBody>
      </p:sp>
      <p:sp>
        <p:nvSpPr>
          <p:cNvPr id="13" name="Text 11"/>
          <p:cNvSpPr/>
          <p:nvPr/>
        </p:nvSpPr>
        <p:spPr>
          <a:xfrm>
            <a:off x="6528816" y="2286000"/>
            <a:ext cx="4434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2F3E46"/>
                </a:solidFill>
              </a:rPr>
              <a:t>Yet research finds duration alone is a weak predictor of: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6601968" y="2743200"/>
            <a:ext cx="4462272" cy="23317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203200" indent="-203200">
              <a:buSzPct val="100000"/>
              <a:buChar char="•"/>
            </a:pPr>
            <a:r>
              <a:rPr lang="en-US" sz="1530" dirty="0">
                <a:solidFill>
                  <a:srgbClr val="1F2A30"/>
                </a:solidFill>
              </a:rPr>
              <a:t>teacher effectiveness</a:t>
            </a:r>
            <a:endParaRPr lang="en-US" sz="1530" dirty="0"/>
          </a:p>
          <a:p>
            <a:pPr marL="203200" indent="-203200">
              <a:buSzPct val="100000"/>
              <a:buChar char="•"/>
            </a:pPr>
            <a:r>
              <a:rPr lang="en-US" sz="1530" dirty="0">
                <a:solidFill>
                  <a:srgbClr val="1F2A30"/>
                </a:solidFill>
              </a:rPr>
              <a:t>instructional preparedness</a:t>
            </a:r>
            <a:endParaRPr lang="en-US" sz="1530" dirty="0"/>
          </a:p>
          <a:p>
            <a:pPr marL="203200" indent="-203200">
              <a:buSzPct val="100000"/>
              <a:buChar char="•"/>
            </a:pPr>
            <a:r>
              <a:rPr lang="en-US" sz="1530" dirty="0">
                <a:solidFill>
                  <a:srgbClr val="1F2A30"/>
                </a:solidFill>
              </a:rPr>
              <a:t>teacher efficacy</a:t>
            </a:r>
            <a:endParaRPr lang="en-US" sz="1530" dirty="0"/>
          </a:p>
          <a:p>
            <a:pPr marL="203200" indent="-203200">
              <a:buSzPct val="100000"/>
              <a:buChar char="•"/>
            </a:pPr>
            <a:r>
              <a:rPr lang="en-US" sz="1530" dirty="0">
                <a:solidFill>
                  <a:srgbClr val="1F2A30"/>
                </a:solidFill>
              </a:rPr>
              <a:t>student achievement outcomes</a:t>
            </a:r>
            <a:endParaRPr lang="en-US" sz="1530" dirty="0"/>
          </a:p>
        </p:txBody>
      </p:sp>
      <p:sp>
        <p:nvSpPr>
          <p:cNvPr id="15" name="Text 13"/>
          <p:cNvSpPr/>
          <p:nvPr/>
        </p:nvSpPr>
        <p:spPr>
          <a:xfrm>
            <a:off x="6556248" y="4754880"/>
            <a:ext cx="45262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lang="en-US" sz="1450" b="1" dirty="0">
                <a:solidFill>
                  <a:srgbClr val="3F5E53"/>
                </a:solidFill>
              </a:rPr>
              <a:t>Placement context, mentor quality, collaboration, and job-placement alignment may be more consequential.</a:t>
            </a:r>
            <a:endParaRPr lang="en-US" sz="1450" dirty="0"/>
          </a:p>
        </p:txBody>
      </p:sp>
      <p:sp>
        <p:nvSpPr>
          <p:cNvPr id="16" name="Text 14"/>
          <p:cNvSpPr/>
          <p:nvPr/>
        </p:nvSpPr>
        <p:spPr>
          <a:xfrm>
            <a:off x="960120" y="5925312"/>
            <a:ext cx="10332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40" dirty="0">
                <a:solidFill>
                  <a:srgbClr val="6B747A"/>
                </a:solidFill>
              </a:rPr>
              <a:t>Boyd et al. (2009); Ronfeldt &amp; Reininger (2012); Spooner et al. (2008); Colson et al. (2017); Truwit (2023)</a:t>
            </a:r>
            <a:endParaRPr lang="en-US" sz="84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31752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B747A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85216" y="283464"/>
            <a:ext cx="3749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140" dirty="0">
                <a:solidFill>
                  <a:srgbClr val="58766B"/>
                </a:solidFill>
              </a:rPr>
              <a:t>STUDY PURPOSE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566928" y="393192"/>
            <a:ext cx="110185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2F3E4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We asked recent graduates to look back from the other side of student teaching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85216" y="868680"/>
            <a:ext cx="10789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6B747A"/>
                </a:solidFill>
              </a:rPr>
              <a:t>Their reflections were grounded in one to three years of actual classroom experience.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713232" y="1325880"/>
            <a:ext cx="2971800" cy="4343400"/>
          </a:xfrm>
          <a:prstGeom prst="roundRect">
            <a:avLst>
              <a:gd name="adj" fmla="val 2462"/>
            </a:avLst>
          </a:prstGeom>
          <a:solidFill>
            <a:srgbClr val="2F3E46"/>
          </a:solidFill>
          <a:ln w="8890">
            <a:solidFill>
              <a:srgbClr val="2F3E46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987552" y="1627632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60" dirty="0">
                <a:solidFill>
                  <a:srgbClr val="C6A15B"/>
                </a:solidFill>
              </a:rPr>
              <a:t>PURPOSE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987552" y="2148840"/>
            <a:ext cx="2423160" cy="201168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</a:rPr>
              <a:t>Explore how placement duration shaped candidates’ perceptions of their preparation after entering the profession.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987552" y="4572000"/>
            <a:ext cx="2377440" cy="68580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DDE4E1"/>
                </a:solidFill>
              </a:rPr>
              <a:t>Focus: growth, classroom management &amp; engagement, mentorship &amp; support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4023360" y="1371600"/>
            <a:ext cx="731520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8890">
            <a:solidFill>
              <a:srgbClr val="D7D7D2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4251960" y="1536192"/>
            <a:ext cx="658368" cy="310896"/>
          </a:xfrm>
          <a:prstGeom prst="roundRect">
            <a:avLst>
              <a:gd name="adj" fmla="val 20588"/>
            </a:avLst>
          </a:prstGeom>
          <a:solidFill>
            <a:srgbClr val="58766B"/>
          </a:solidFill>
          <a:ln w="12700">
            <a:solidFill>
              <a:srgbClr val="5876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297680" y="1600200"/>
            <a:ext cx="56692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</a:rPr>
              <a:t>RQ1</a:t>
            </a:r>
            <a:endParaRPr lang="en-US" sz="950" dirty="0"/>
          </a:p>
        </p:txBody>
      </p:sp>
      <p:sp>
        <p:nvSpPr>
          <p:cNvPr id="12" name="Text 10"/>
          <p:cNvSpPr/>
          <p:nvPr/>
        </p:nvSpPr>
        <p:spPr>
          <a:xfrm>
            <a:off x="5074920" y="1517904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2F3E46"/>
                </a:solidFill>
              </a:rPr>
              <a:t>Professional Growth &amp; Development</a:t>
            </a:r>
            <a:endParaRPr lang="en-US" sz="1650" dirty="0"/>
          </a:p>
        </p:txBody>
      </p:sp>
      <p:sp>
        <p:nvSpPr>
          <p:cNvPr id="13" name="Text 11"/>
          <p:cNvSpPr/>
          <p:nvPr/>
        </p:nvSpPr>
        <p:spPr>
          <a:xfrm>
            <a:off x="5074920" y="1847088"/>
            <a:ext cx="5897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6B747A"/>
                </a:solidFill>
              </a:rPr>
              <a:t>How does a yearlong versus semester-long placement impact professional growth and development?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4023360" y="2788920"/>
            <a:ext cx="7315200" cy="1143000"/>
          </a:xfrm>
          <a:prstGeom prst="roundRect">
            <a:avLst>
              <a:gd name="adj" fmla="val 6400"/>
            </a:avLst>
          </a:prstGeom>
          <a:solidFill>
            <a:srgbClr val="F3EFE8"/>
          </a:solidFill>
          <a:ln w="8890">
            <a:solidFill>
              <a:srgbClr val="D7D7D2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4251960" y="2953512"/>
            <a:ext cx="658368" cy="310896"/>
          </a:xfrm>
          <a:prstGeom prst="roundRect">
            <a:avLst>
              <a:gd name="adj" fmla="val 20588"/>
            </a:avLst>
          </a:prstGeom>
          <a:solidFill>
            <a:srgbClr val="C6A15B"/>
          </a:solidFill>
          <a:ln w="12700">
            <a:solidFill>
              <a:srgbClr val="C6A15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4297680" y="3017520"/>
            <a:ext cx="56692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2F3E46"/>
                </a:solidFill>
              </a:rPr>
              <a:t>RQ2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5074920" y="2935224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2F3E46"/>
                </a:solidFill>
              </a:rPr>
              <a:t>Classroom Management &amp; Engagement</a:t>
            </a:r>
            <a:endParaRPr lang="en-US" sz="1650" dirty="0"/>
          </a:p>
        </p:txBody>
      </p:sp>
      <p:sp>
        <p:nvSpPr>
          <p:cNvPr id="18" name="Text 16"/>
          <p:cNvSpPr/>
          <p:nvPr/>
        </p:nvSpPr>
        <p:spPr>
          <a:xfrm>
            <a:off x="5074920" y="3264408"/>
            <a:ext cx="5897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6B747A"/>
                </a:solidFill>
              </a:rPr>
              <a:t>How does placement length impact self-efficacy in classroom management and student engagement?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4023360" y="4206240"/>
            <a:ext cx="731520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8890">
            <a:solidFill>
              <a:srgbClr val="D7D7D2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4251960" y="4370832"/>
            <a:ext cx="658368" cy="310896"/>
          </a:xfrm>
          <a:prstGeom prst="roundRect">
            <a:avLst>
              <a:gd name="adj" fmla="val 20588"/>
            </a:avLst>
          </a:prstGeom>
          <a:solidFill>
            <a:srgbClr val="58766B"/>
          </a:solidFill>
          <a:ln w="12700">
            <a:solidFill>
              <a:srgbClr val="5876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4297680" y="4434840"/>
            <a:ext cx="56692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</a:rPr>
              <a:t>RQ3</a:t>
            </a:r>
            <a:endParaRPr lang="en-US" sz="950" dirty="0"/>
          </a:p>
        </p:txBody>
      </p:sp>
      <p:sp>
        <p:nvSpPr>
          <p:cNvPr id="22" name="Text 20"/>
          <p:cNvSpPr/>
          <p:nvPr/>
        </p:nvSpPr>
        <p:spPr>
          <a:xfrm>
            <a:off x="5074920" y="4352544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2F3E46"/>
                </a:solidFill>
              </a:rPr>
              <a:t>Mentorship &amp; Support</a:t>
            </a:r>
            <a:endParaRPr lang="en-US" sz="1650" dirty="0"/>
          </a:p>
        </p:txBody>
      </p:sp>
      <p:sp>
        <p:nvSpPr>
          <p:cNvPr id="23" name="Text 21"/>
          <p:cNvSpPr/>
          <p:nvPr/>
        </p:nvSpPr>
        <p:spPr>
          <a:xfrm>
            <a:off x="5074920" y="4681728"/>
            <a:ext cx="5897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6B747A"/>
                </a:solidFill>
              </a:rPr>
              <a:t>How does placement length impact perceptions of mentorship and support?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31752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B747A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85216" y="283464"/>
            <a:ext cx="3749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140" dirty="0">
                <a:solidFill>
                  <a:srgbClr val="58766B"/>
                </a:solidFill>
              </a:rPr>
              <a:t>METHODS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566928" y="393192"/>
            <a:ext cx="110185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2F3E4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Qualitative design: 12 alumni, two placement pathways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85216" y="868680"/>
            <a:ext cx="10789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6B747A"/>
                </a:solidFill>
              </a:rPr>
              <a:t>Grounded theory and constant comparative analysis centered participants’ lived experiences.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640080" y="1353312"/>
            <a:ext cx="4663440" cy="4343400"/>
          </a:xfrm>
          <a:prstGeom prst="roundRect">
            <a:avLst>
              <a:gd name="adj" fmla="val 1684"/>
            </a:avLst>
          </a:prstGeom>
          <a:solidFill>
            <a:srgbClr val="FFFFFF"/>
          </a:solidFill>
          <a:ln w="8890">
            <a:solidFill>
              <a:srgbClr val="D7D7D2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896112" y="1609344"/>
            <a:ext cx="1600200" cy="310896"/>
          </a:xfrm>
          <a:prstGeom prst="roundRect">
            <a:avLst>
              <a:gd name="adj" fmla="val 20588"/>
            </a:avLst>
          </a:prstGeom>
          <a:solidFill>
            <a:srgbClr val="58766B"/>
          </a:solidFill>
          <a:ln w="12700">
            <a:solidFill>
              <a:srgbClr val="5876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941832" y="1673352"/>
            <a:ext cx="15087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</a:rPr>
              <a:t>DATA &amp; ANALYSIS</a:t>
            </a:r>
            <a:endParaRPr lang="en-US" sz="950" dirty="0"/>
          </a:p>
        </p:txBody>
      </p:sp>
      <p:sp>
        <p:nvSpPr>
          <p:cNvPr id="8" name="Shape 6"/>
          <p:cNvSpPr/>
          <p:nvPr/>
        </p:nvSpPr>
        <p:spPr>
          <a:xfrm>
            <a:off x="932688" y="2084832"/>
            <a:ext cx="438912" cy="438912"/>
          </a:xfrm>
          <a:prstGeom prst="ellipse">
            <a:avLst/>
          </a:prstGeom>
          <a:solidFill>
            <a:srgbClr val="58766B"/>
          </a:solidFill>
          <a:ln w="12700">
            <a:solidFill>
              <a:srgbClr val="5876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932688" y="2157984"/>
            <a:ext cx="4389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1536192" y="2066544"/>
            <a:ext cx="1508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20" b="1" dirty="0">
                <a:solidFill>
                  <a:srgbClr val="2F3E46"/>
                </a:solidFill>
              </a:rPr>
              <a:t>Purposeful sampling</a:t>
            </a:r>
            <a:endParaRPr lang="en-US" sz="1320" dirty="0"/>
          </a:p>
        </p:txBody>
      </p:sp>
      <p:sp>
        <p:nvSpPr>
          <p:cNvPr id="11" name="Text 9"/>
          <p:cNvSpPr/>
          <p:nvPr/>
        </p:nvSpPr>
        <p:spPr>
          <a:xfrm>
            <a:off x="2971800" y="2066544"/>
            <a:ext cx="1965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1070" dirty="0">
                <a:solidFill>
                  <a:srgbClr val="6B747A"/>
                </a:solidFill>
              </a:rPr>
              <a:t>Recent graduates with enough teaching experience to reflect critically.</a:t>
            </a:r>
            <a:endParaRPr lang="en-US" sz="1070" dirty="0"/>
          </a:p>
        </p:txBody>
      </p:sp>
      <p:sp>
        <p:nvSpPr>
          <p:cNvPr id="12" name="Shape 10"/>
          <p:cNvSpPr/>
          <p:nvPr/>
        </p:nvSpPr>
        <p:spPr>
          <a:xfrm>
            <a:off x="932688" y="2871216"/>
            <a:ext cx="438912" cy="438912"/>
          </a:xfrm>
          <a:prstGeom prst="ellipse">
            <a:avLst/>
          </a:prstGeom>
          <a:solidFill>
            <a:srgbClr val="C6A15B"/>
          </a:solidFill>
          <a:ln w="12700">
            <a:solidFill>
              <a:srgbClr val="C6A15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932688" y="2944368"/>
            <a:ext cx="4389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1536192" y="2852928"/>
            <a:ext cx="1508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20" b="1" dirty="0">
                <a:solidFill>
                  <a:srgbClr val="2F3E46"/>
                </a:solidFill>
              </a:rPr>
              <a:t>Semi-structured interviews</a:t>
            </a:r>
            <a:endParaRPr lang="en-US" sz="1320" dirty="0"/>
          </a:p>
        </p:txBody>
      </p:sp>
      <p:sp>
        <p:nvSpPr>
          <p:cNvPr id="15" name="Text 13"/>
          <p:cNvSpPr/>
          <p:nvPr/>
        </p:nvSpPr>
        <p:spPr>
          <a:xfrm>
            <a:off x="2971800" y="2852928"/>
            <a:ext cx="1965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70" dirty="0">
                <a:solidFill>
                  <a:srgbClr val="6B747A"/>
                </a:solidFill>
              </a:rPr>
              <a:t>Zoom interviews, approximately 20-30 minutes, recorded.</a:t>
            </a:r>
            <a:endParaRPr lang="en-US" sz="1070" dirty="0"/>
          </a:p>
        </p:txBody>
      </p:sp>
      <p:sp>
        <p:nvSpPr>
          <p:cNvPr id="16" name="Shape 14"/>
          <p:cNvSpPr/>
          <p:nvPr/>
        </p:nvSpPr>
        <p:spPr>
          <a:xfrm>
            <a:off x="932688" y="3657600"/>
            <a:ext cx="438912" cy="438912"/>
          </a:xfrm>
          <a:prstGeom prst="ellipse">
            <a:avLst/>
          </a:prstGeom>
          <a:solidFill>
            <a:srgbClr val="58766B"/>
          </a:solidFill>
          <a:ln w="12700">
            <a:solidFill>
              <a:srgbClr val="5876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932688" y="3730752"/>
            <a:ext cx="4389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1536192" y="3639312"/>
            <a:ext cx="1508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20" b="1" dirty="0">
                <a:solidFill>
                  <a:srgbClr val="2F3E46"/>
                </a:solidFill>
              </a:rPr>
              <a:t>Member checking</a:t>
            </a:r>
            <a:endParaRPr lang="en-US" sz="1320" dirty="0"/>
          </a:p>
        </p:txBody>
      </p:sp>
      <p:sp>
        <p:nvSpPr>
          <p:cNvPr id="19" name="Text 17"/>
          <p:cNvSpPr/>
          <p:nvPr/>
        </p:nvSpPr>
        <p:spPr>
          <a:xfrm>
            <a:off x="2971800" y="3639312"/>
            <a:ext cx="1965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70" dirty="0">
                <a:solidFill>
                  <a:srgbClr val="6B747A"/>
                </a:solidFill>
              </a:rPr>
              <a:t>Transcripts checked for accuracy and intended meaning.</a:t>
            </a:r>
            <a:endParaRPr lang="en-US" sz="1070" dirty="0"/>
          </a:p>
        </p:txBody>
      </p:sp>
      <p:sp>
        <p:nvSpPr>
          <p:cNvPr id="20" name="Shape 18"/>
          <p:cNvSpPr/>
          <p:nvPr/>
        </p:nvSpPr>
        <p:spPr>
          <a:xfrm>
            <a:off x="932688" y="4443984"/>
            <a:ext cx="438912" cy="438912"/>
          </a:xfrm>
          <a:prstGeom prst="ellipse">
            <a:avLst/>
          </a:prstGeom>
          <a:solidFill>
            <a:srgbClr val="C6A15B"/>
          </a:solidFill>
          <a:ln w="12700">
            <a:solidFill>
              <a:srgbClr val="C6A15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932688" y="4517136"/>
            <a:ext cx="4389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4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536192" y="4425696"/>
            <a:ext cx="1508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20" b="1" dirty="0">
                <a:solidFill>
                  <a:srgbClr val="2F3E46"/>
                </a:solidFill>
              </a:rPr>
              <a:t>Constant comparison</a:t>
            </a:r>
            <a:endParaRPr lang="en-US" sz="1320" dirty="0"/>
          </a:p>
        </p:txBody>
      </p:sp>
      <p:sp>
        <p:nvSpPr>
          <p:cNvPr id="23" name="Text 21"/>
          <p:cNvSpPr/>
          <p:nvPr/>
        </p:nvSpPr>
        <p:spPr>
          <a:xfrm>
            <a:off x="2971800" y="4425696"/>
            <a:ext cx="1965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70" dirty="0">
                <a:solidFill>
                  <a:srgbClr val="6B747A"/>
                </a:solidFill>
              </a:rPr>
              <a:t>Codes and categories iteratively compared until theme saturation.</a:t>
            </a:r>
            <a:endParaRPr lang="en-US" sz="1070" dirty="0"/>
          </a:p>
        </p:txBody>
      </p:sp>
      <p:sp>
        <p:nvSpPr>
          <p:cNvPr id="24" name="Shape 22"/>
          <p:cNvSpPr/>
          <p:nvPr/>
        </p:nvSpPr>
        <p:spPr>
          <a:xfrm>
            <a:off x="5596128" y="1353312"/>
            <a:ext cx="5943600" cy="4343400"/>
          </a:xfrm>
          <a:prstGeom prst="roundRect">
            <a:avLst>
              <a:gd name="adj" fmla="val 1684"/>
            </a:avLst>
          </a:prstGeom>
          <a:solidFill>
            <a:srgbClr val="F3EFE8"/>
          </a:solidFill>
          <a:ln w="8890">
            <a:solidFill>
              <a:srgbClr val="D7D7D2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5870448" y="1609344"/>
            <a:ext cx="1417320" cy="310896"/>
          </a:xfrm>
          <a:prstGeom prst="roundRect">
            <a:avLst>
              <a:gd name="adj" fmla="val 20588"/>
            </a:avLst>
          </a:prstGeom>
          <a:solidFill>
            <a:srgbClr val="C6A15B"/>
          </a:solidFill>
          <a:ln w="12700">
            <a:solidFill>
              <a:srgbClr val="C6A15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5916168" y="1673352"/>
            <a:ext cx="1325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2F3E46"/>
                </a:solidFill>
              </a:rPr>
              <a:t>PARTICIPANTS</a:t>
            </a:r>
            <a:endParaRPr lang="en-US" sz="950" dirty="0"/>
          </a:p>
        </p:txBody>
      </p:sp>
      <p:sp>
        <p:nvSpPr>
          <p:cNvPr id="27" name="Text 25"/>
          <p:cNvSpPr/>
          <p:nvPr/>
        </p:nvSpPr>
        <p:spPr>
          <a:xfrm>
            <a:off x="5961888" y="2075688"/>
            <a:ext cx="10058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200" b="1" dirty="0">
                <a:solidFill>
                  <a:srgbClr val="2F3E46"/>
                </a:solidFill>
              </a:rPr>
              <a:t>12</a:t>
            </a:r>
            <a:endParaRPr lang="en-US" sz="4200" dirty="0"/>
          </a:p>
        </p:txBody>
      </p:sp>
      <p:sp>
        <p:nvSpPr>
          <p:cNvPr id="28" name="Text 26"/>
          <p:cNvSpPr/>
          <p:nvPr/>
        </p:nvSpPr>
        <p:spPr>
          <a:xfrm>
            <a:off x="5815584" y="2743200"/>
            <a:ext cx="1325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6B747A"/>
                </a:solidFill>
              </a:rPr>
              <a:t>total interviews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7370064" y="1965960"/>
            <a:ext cx="0" cy="2926080"/>
          </a:xfrm>
          <a:prstGeom prst="line">
            <a:avLst/>
          </a:prstGeom>
          <a:noFill/>
          <a:ln w="15240">
            <a:solidFill>
              <a:srgbClr val="C8C8C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7818120" y="2057400"/>
            <a:ext cx="685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58766B"/>
                </a:solidFill>
              </a:rPr>
              <a:t>6</a:t>
            </a:r>
            <a:endParaRPr lang="en-US" sz="3400" dirty="0"/>
          </a:p>
        </p:txBody>
      </p:sp>
      <p:sp>
        <p:nvSpPr>
          <p:cNvPr id="31" name="Text 29"/>
          <p:cNvSpPr/>
          <p:nvPr/>
        </p:nvSpPr>
        <p:spPr>
          <a:xfrm>
            <a:off x="7543800" y="2670048"/>
            <a:ext cx="1234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58766B"/>
                </a:solidFill>
              </a:rPr>
              <a:t>YEARLONG</a:t>
            </a:r>
            <a:endParaRPr lang="en-US" sz="1000" dirty="0"/>
          </a:p>
        </p:txBody>
      </p:sp>
      <p:sp>
        <p:nvSpPr>
          <p:cNvPr id="32" name="Text 30"/>
          <p:cNvSpPr/>
          <p:nvPr/>
        </p:nvSpPr>
        <p:spPr>
          <a:xfrm>
            <a:off x="9555480" y="2057400"/>
            <a:ext cx="685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B46A55"/>
                </a:solidFill>
              </a:rPr>
              <a:t>6</a:t>
            </a:r>
            <a:endParaRPr lang="en-US" sz="3400" dirty="0"/>
          </a:p>
        </p:txBody>
      </p:sp>
      <p:sp>
        <p:nvSpPr>
          <p:cNvPr id="33" name="Text 31"/>
          <p:cNvSpPr/>
          <p:nvPr/>
        </p:nvSpPr>
        <p:spPr>
          <a:xfrm>
            <a:off x="9025128" y="2670048"/>
            <a:ext cx="1783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B46A55"/>
                </a:solidFill>
              </a:rPr>
              <a:t>SEMESTER-LONG</a:t>
            </a:r>
            <a:endParaRPr lang="en-US" sz="1000" dirty="0"/>
          </a:p>
        </p:txBody>
      </p:sp>
      <p:sp>
        <p:nvSpPr>
          <p:cNvPr id="34" name="Text 32"/>
          <p:cNvSpPr/>
          <p:nvPr/>
        </p:nvSpPr>
        <p:spPr>
          <a:xfrm>
            <a:off x="7680960" y="3200400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2F3E46"/>
                </a:solidFill>
              </a:rPr>
              <a:t>Placement definitions in this study</a:t>
            </a:r>
            <a:endParaRPr lang="en-US" sz="1350" dirty="0"/>
          </a:p>
        </p:txBody>
      </p:sp>
      <p:sp>
        <p:nvSpPr>
          <p:cNvPr id="35" name="Text 33"/>
          <p:cNvSpPr/>
          <p:nvPr/>
        </p:nvSpPr>
        <p:spPr>
          <a:xfrm>
            <a:off x="7699248" y="3584448"/>
            <a:ext cx="3291840" cy="150876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1F2A30"/>
                </a:solidFill>
              </a:rPr>
              <a:t>Yearlong: same placement across the 8-10 week pedagogy experience and 16-week student teaching semester.</a:t>
            </a:r>
            <a:endParaRPr lang="en-US" sz="1220" dirty="0"/>
          </a:p>
          <a:p>
            <a:pPr marL="0" indent="0">
              <a:buNone/>
            </a:pPr>
            <a:endParaRPr lang="en-US" sz="1220" dirty="0"/>
          </a:p>
          <a:p>
            <a:pPr marL="0" indent="0">
              <a:buNone/>
            </a:pPr>
            <a:r>
              <a:rPr lang="en-US" sz="1220" dirty="0">
                <a:solidFill>
                  <a:srgbClr val="1F2A30"/>
                </a:solidFill>
              </a:rPr>
              <a:t>Semester-long: candidates changed placements between those two experiences.</a:t>
            </a:r>
            <a:endParaRPr lang="en-US" sz="1220" dirty="0"/>
          </a:p>
        </p:txBody>
      </p:sp>
      <p:sp>
        <p:nvSpPr>
          <p:cNvPr id="36" name="Text 34"/>
          <p:cNvSpPr/>
          <p:nvPr/>
        </p:nvSpPr>
        <p:spPr>
          <a:xfrm>
            <a:off x="5943600" y="5193792"/>
            <a:ext cx="5166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70" b="1" dirty="0">
                <a:solidFill>
                  <a:srgbClr val="6B747A"/>
                </a:solidFill>
              </a:rPr>
              <a:t>Graduates: 2023-2025  •  4 alumni from each cohort  •  1st-3rd years of teaching</a:t>
            </a:r>
            <a:endParaRPr lang="en-US" sz="1070" dirty="0"/>
          </a:p>
        </p:txBody>
      </p:sp>
      <p:sp>
        <p:nvSpPr>
          <p:cNvPr id="37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31752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B747A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85216" y="283464"/>
            <a:ext cx="3749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140" dirty="0">
                <a:solidFill>
                  <a:srgbClr val="58766B"/>
                </a:solidFill>
              </a:rPr>
              <a:t>FINDINGS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440675" y="393192"/>
            <a:ext cx="11144773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2F3E4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Seven themes emerged across the three research questions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85216" y="868680"/>
            <a:ext cx="10789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6B747A"/>
                </a:solidFill>
              </a:rPr>
              <a:t>The pattern was not simply “yearlong good, semester bad.” Both models showed strengths, but extended time changed the depth and trajectory of key experiences.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658368" y="1417320"/>
            <a:ext cx="525780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8890">
            <a:solidFill>
              <a:srgbClr val="D7D7D2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822960" y="1618488"/>
            <a:ext cx="310896" cy="310896"/>
          </a:xfrm>
          <a:prstGeom prst="ellipse">
            <a:avLst/>
          </a:prstGeom>
          <a:solidFill>
            <a:srgbClr val="58766B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298448" y="1527048"/>
            <a:ext cx="2057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20" b="1" dirty="0">
                <a:solidFill>
                  <a:srgbClr val="2F3E46"/>
                </a:solidFill>
              </a:rPr>
              <a:t>Professional readiness</a:t>
            </a:r>
            <a:endParaRPr lang="en-US" sz="1420" dirty="0"/>
          </a:p>
        </p:txBody>
      </p:sp>
      <p:sp>
        <p:nvSpPr>
          <p:cNvPr id="8" name="Text 6"/>
          <p:cNvSpPr/>
          <p:nvPr/>
        </p:nvSpPr>
        <p:spPr>
          <a:xfrm>
            <a:off x="3355848" y="1517904"/>
            <a:ext cx="2240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70" dirty="0">
                <a:solidFill>
                  <a:srgbClr val="6B747A"/>
                </a:solidFill>
              </a:rPr>
              <a:t>Both groups reported strong academic and instructional preparation.</a:t>
            </a:r>
            <a:endParaRPr lang="en-US" sz="1070" dirty="0"/>
          </a:p>
        </p:txBody>
      </p:sp>
      <p:sp>
        <p:nvSpPr>
          <p:cNvPr id="9" name="Shape 7"/>
          <p:cNvSpPr/>
          <p:nvPr/>
        </p:nvSpPr>
        <p:spPr>
          <a:xfrm>
            <a:off x="658368" y="2496312"/>
            <a:ext cx="525780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8890">
            <a:solidFill>
              <a:srgbClr val="D7D7D2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822960" y="2697480"/>
            <a:ext cx="310896" cy="310896"/>
          </a:xfrm>
          <a:prstGeom prst="ellipse">
            <a:avLst/>
          </a:prstGeom>
          <a:solidFill>
            <a:srgbClr val="C6A15B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1298448" y="2606040"/>
            <a:ext cx="2057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20" b="1" dirty="0">
                <a:solidFill>
                  <a:srgbClr val="2F3E46"/>
                </a:solidFill>
              </a:rPr>
              <a:t>Depth through time</a:t>
            </a:r>
            <a:endParaRPr lang="en-US" sz="1420" dirty="0"/>
          </a:p>
        </p:txBody>
      </p:sp>
      <p:sp>
        <p:nvSpPr>
          <p:cNvPr id="12" name="Text 10"/>
          <p:cNvSpPr/>
          <p:nvPr/>
        </p:nvSpPr>
        <p:spPr>
          <a:xfrm>
            <a:off x="3355848" y="2596896"/>
            <a:ext cx="2240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70" dirty="0">
                <a:solidFill>
                  <a:srgbClr val="6B747A"/>
                </a:solidFill>
              </a:rPr>
              <a:t>Extended time enabled fuller participation in the school-year cycle.</a:t>
            </a:r>
            <a:endParaRPr lang="en-US" sz="1070" dirty="0"/>
          </a:p>
        </p:txBody>
      </p:sp>
      <p:sp>
        <p:nvSpPr>
          <p:cNvPr id="13" name="Shape 11"/>
          <p:cNvSpPr/>
          <p:nvPr/>
        </p:nvSpPr>
        <p:spPr>
          <a:xfrm>
            <a:off x="658368" y="3575304"/>
            <a:ext cx="525780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8890">
            <a:solidFill>
              <a:srgbClr val="D7D7D2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822960" y="3776472"/>
            <a:ext cx="310896" cy="310896"/>
          </a:xfrm>
          <a:prstGeom prst="ellipse">
            <a:avLst/>
          </a:prstGeom>
          <a:solidFill>
            <a:srgbClr val="B46A55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1298448" y="3685032"/>
            <a:ext cx="2057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20" b="1" dirty="0">
                <a:solidFill>
                  <a:srgbClr val="2F3E46"/>
                </a:solidFill>
              </a:rPr>
              <a:t>Data assessment gap</a:t>
            </a:r>
            <a:endParaRPr lang="en-US" sz="1420" dirty="0"/>
          </a:p>
        </p:txBody>
      </p:sp>
      <p:sp>
        <p:nvSpPr>
          <p:cNvPr id="16" name="Text 14"/>
          <p:cNvSpPr/>
          <p:nvPr/>
        </p:nvSpPr>
        <p:spPr>
          <a:xfrm>
            <a:off x="3355848" y="3675888"/>
            <a:ext cx="2240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70" dirty="0">
                <a:solidFill>
                  <a:srgbClr val="6B747A"/>
                </a:solidFill>
              </a:rPr>
              <a:t>Progress monitoring, MTSS, and diagnostic data remained weak across both groups.</a:t>
            </a:r>
            <a:endParaRPr lang="en-US" sz="1070" dirty="0"/>
          </a:p>
        </p:txBody>
      </p:sp>
      <p:sp>
        <p:nvSpPr>
          <p:cNvPr id="17" name="Shape 15"/>
          <p:cNvSpPr/>
          <p:nvPr/>
        </p:nvSpPr>
        <p:spPr>
          <a:xfrm>
            <a:off x="658368" y="4654296"/>
            <a:ext cx="525780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8890">
            <a:solidFill>
              <a:srgbClr val="D7D7D2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822960" y="4855464"/>
            <a:ext cx="310896" cy="310896"/>
          </a:xfrm>
          <a:prstGeom prst="ellipse">
            <a:avLst/>
          </a:prstGeom>
          <a:solidFill>
            <a:srgbClr val="C6A15B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1298448" y="4764024"/>
            <a:ext cx="2057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20" b="1" dirty="0">
                <a:solidFill>
                  <a:srgbClr val="2F3E46"/>
                </a:solidFill>
              </a:rPr>
              <a:t>Management confidence</a:t>
            </a:r>
            <a:endParaRPr lang="en-US" sz="1420" dirty="0"/>
          </a:p>
        </p:txBody>
      </p:sp>
      <p:sp>
        <p:nvSpPr>
          <p:cNvPr id="20" name="Text 18"/>
          <p:cNvSpPr/>
          <p:nvPr/>
        </p:nvSpPr>
        <p:spPr>
          <a:xfrm>
            <a:off x="3355848" y="4754880"/>
            <a:ext cx="2240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70" dirty="0">
                <a:solidFill>
                  <a:srgbClr val="6B747A"/>
                </a:solidFill>
              </a:rPr>
              <a:t>Yearlong candidates more often described stronger classroom-management confidence.</a:t>
            </a:r>
            <a:endParaRPr lang="en-US" sz="1070" dirty="0"/>
          </a:p>
        </p:txBody>
      </p:sp>
      <p:sp>
        <p:nvSpPr>
          <p:cNvPr id="21" name="Shape 19"/>
          <p:cNvSpPr/>
          <p:nvPr/>
        </p:nvSpPr>
        <p:spPr>
          <a:xfrm>
            <a:off x="6327648" y="1417320"/>
            <a:ext cx="5257800" cy="868680"/>
          </a:xfrm>
          <a:prstGeom prst="roundRect">
            <a:avLst>
              <a:gd name="adj" fmla="val 8421"/>
            </a:avLst>
          </a:prstGeom>
          <a:solidFill>
            <a:srgbClr val="F2EEE7"/>
          </a:solidFill>
          <a:ln w="8890">
            <a:solidFill>
              <a:srgbClr val="D7D7D2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6492240" y="1618488"/>
            <a:ext cx="310896" cy="310896"/>
          </a:xfrm>
          <a:prstGeom prst="ellipse">
            <a:avLst/>
          </a:prstGeom>
          <a:solidFill>
            <a:srgbClr val="58766B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6967728" y="1527048"/>
            <a:ext cx="2057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20" b="1" dirty="0">
                <a:solidFill>
                  <a:srgbClr val="2F3E46"/>
                </a:solidFill>
              </a:rPr>
              <a:t>Student relationships</a:t>
            </a:r>
            <a:endParaRPr lang="en-US" sz="1420" dirty="0"/>
          </a:p>
        </p:txBody>
      </p:sp>
      <p:sp>
        <p:nvSpPr>
          <p:cNvPr id="24" name="Text 22"/>
          <p:cNvSpPr/>
          <p:nvPr/>
        </p:nvSpPr>
        <p:spPr>
          <a:xfrm>
            <a:off x="9025128" y="1517904"/>
            <a:ext cx="2240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70" dirty="0">
                <a:solidFill>
                  <a:srgbClr val="6B747A"/>
                </a:solidFill>
              </a:rPr>
              <a:t>Longer placements supported deeper, more organic relationships with students and families.</a:t>
            </a:r>
            <a:endParaRPr lang="en-US" sz="1070" dirty="0"/>
          </a:p>
        </p:txBody>
      </p:sp>
      <p:sp>
        <p:nvSpPr>
          <p:cNvPr id="25" name="Shape 23"/>
          <p:cNvSpPr/>
          <p:nvPr/>
        </p:nvSpPr>
        <p:spPr>
          <a:xfrm>
            <a:off x="6327648" y="2496312"/>
            <a:ext cx="5257800" cy="868680"/>
          </a:xfrm>
          <a:prstGeom prst="roundRect">
            <a:avLst>
              <a:gd name="adj" fmla="val 8421"/>
            </a:avLst>
          </a:prstGeom>
          <a:solidFill>
            <a:srgbClr val="F2EEE7"/>
          </a:solidFill>
          <a:ln w="8890">
            <a:solidFill>
              <a:srgbClr val="D7D7D2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6492240" y="2697480"/>
            <a:ext cx="310896" cy="310896"/>
          </a:xfrm>
          <a:prstGeom prst="ellipse">
            <a:avLst/>
          </a:prstGeom>
          <a:solidFill>
            <a:srgbClr val="C6A15B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6967728" y="2606040"/>
            <a:ext cx="2057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20" b="1" dirty="0">
                <a:solidFill>
                  <a:srgbClr val="2F3E46"/>
                </a:solidFill>
              </a:rPr>
              <a:t>Mentor quality</a:t>
            </a:r>
            <a:endParaRPr lang="en-US" sz="1420" dirty="0"/>
          </a:p>
        </p:txBody>
      </p:sp>
      <p:sp>
        <p:nvSpPr>
          <p:cNvPr id="28" name="Text 26"/>
          <p:cNvSpPr/>
          <p:nvPr/>
        </p:nvSpPr>
        <p:spPr>
          <a:xfrm>
            <a:off x="9025128" y="2596896"/>
            <a:ext cx="2240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70" dirty="0">
                <a:solidFill>
                  <a:srgbClr val="6B747A"/>
                </a:solidFill>
              </a:rPr>
              <a:t>The caliber of the cooperating teacher shaped candidate learning in both models.</a:t>
            </a:r>
            <a:endParaRPr lang="en-US" sz="1070" dirty="0"/>
          </a:p>
        </p:txBody>
      </p:sp>
      <p:sp>
        <p:nvSpPr>
          <p:cNvPr id="29" name="Shape 27"/>
          <p:cNvSpPr/>
          <p:nvPr/>
        </p:nvSpPr>
        <p:spPr>
          <a:xfrm>
            <a:off x="6327648" y="3575304"/>
            <a:ext cx="5257800" cy="868680"/>
          </a:xfrm>
          <a:prstGeom prst="roundRect">
            <a:avLst>
              <a:gd name="adj" fmla="val 8421"/>
            </a:avLst>
          </a:prstGeom>
          <a:solidFill>
            <a:srgbClr val="F2EEE7"/>
          </a:solidFill>
          <a:ln w="8890">
            <a:solidFill>
              <a:srgbClr val="D7D7D2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0" name="Shape 28"/>
          <p:cNvSpPr/>
          <p:nvPr/>
        </p:nvSpPr>
        <p:spPr>
          <a:xfrm>
            <a:off x="6492240" y="3776472"/>
            <a:ext cx="310896" cy="310896"/>
          </a:xfrm>
          <a:prstGeom prst="ellipse">
            <a:avLst/>
          </a:prstGeom>
          <a:solidFill>
            <a:srgbClr val="58766B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6967728" y="3685032"/>
            <a:ext cx="2057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20" b="1" dirty="0">
                <a:solidFill>
                  <a:srgbClr val="2F3E46"/>
                </a:solidFill>
              </a:rPr>
              <a:t>Mentor relationship time</a:t>
            </a:r>
            <a:endParaRPr lang="en-US" sz="1420" dirty="0"/>
          </a:p>
        </p:txBody>
      </p:sp>
      <p:sp>
        <p:nvSpPr>
          <p:cNvPr id="32" name="Text 30"/>
          <p:cNvSpPr/>
          <p:nvPr/>
        </p:nvSpPr>
        <p:spPr>
          <a:xfrm>
            <a:off x="9025128" y="3675888"/>
            <a:ext cx="2240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70" dirty="0">
                <a:solidFill>
                  <a:srgbClr val="6B747A"/>
                </a:solidFill>
              </a:rPr>
              <a:t>Semester placements could end just as mentoring relationships became most productive.</a:t>
            </a:r>
            <a:endParaRPr lang="en-US" sz="1070" dirty="0"/>
          </a:p>
        </p:txBody>
      </p:sp>
      <p:sp>
        <p:nvSpPr>
          <p:cNvPr id="33" name="Text 31"/>
          <p:cNvSpPr/>
          <p:nvPr/>
        </p:nvSpPr>
        <p:spPr>
          <a:xfrm>
            <a:off x="1051560" y="5742432"/>
            <a:ext cx="1014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3F5E53"/>
                </a:solidFill>
              </a:rPr>
              <a:t>The strongest cross-cutting idea: duration and quality were interconnected rather than independent.</a:t>
            </a:r>
            <a:endParaRPr lang="en-US" sz="1900" dirty="0"/>
          </a:p>
        </p:txBody>
      </p:sp>
      <p:sp>
        <p:nvSpPr>
          <p:cNvPr id="34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31752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B747A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85216" y="283464"/>
            <a:ext cx="3749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140" dirty="0">
                <a:solidFill>
                  <a:srgbClr val="58766B"/>
                </a:solidFill>
              </a:rPr>
              <a:t>FINDING 1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506775" y="393192"/>
            <a:ext cx="11369408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32500" lnSpcReduction="20000"/>
          </a:bodyPr>
          <a:lstStyle/>
          <a:p>
            <a:pPr marL="0" indent="0">
              <a:buNone/>
            </a:pPr>
            <a:endParaRPr lang="en-US" sz="2500" b="1" dirty="0">
              <a:solidFill>
                <a:srgbClr val="2F3E46"/>
              </a:solidFill>
              <a:latin typeface="Aptos Display" pitchFamily="34" charset="0"/>
              <a:ea typeface="Aptos Display" pitchFamily="34" charset="-122"/>
              <a:cs typeface="Aptos Display" pitchFamily="34" charset="-120"/>
            </a:endParaRPr>
          </a:p>
          <a:p>
            <a:pPr marL="0" indent="0">
              <a:buNone/>
            </a:pPr>
            <a:r>
              <a:rPr lang="en-US" sz="6000" b="1" dirty="0">
                <a:solidFill>
                  <a:srgbClr val="2F3E4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Both groups felt prepared to teach - but yearlong placements offered more “depth through time”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06775" y="868680"/>
            <a:ext cx="10868361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6B747A"/>
                </a:solidFill>
              </a:rPr>
              <a:t>Academic and instructional preparation were strong across placement types; the clearest difference was access to the full arc of the school year.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658368" y="1353312"/>
            <a:ext cx="5303520" cy="4526280"/>
          </a:xfrm>
          <a:prstGeom prst="roundRect">
            <a:avLst>
              <a:gd name="adj" fmla="val 1616"/>
            </a:avLst>
          </a:prstGeom>
          <a:solidFill>
            <a:srgbClr val="FFFFFF"/>
          </a:solidFill>
          <a:ln w="8890">
            <a:solidFill>
              <a:srgbClr val="D7D7D2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914400" y="1600200"/>
            <a:ext cx="1965960" cy="310896"/>
          </a:xfrm>
          <a:prstGeom prst="roundRect">
            <a:avLst>
              <a:gd name="adj" fmla="val 20588"/>
            </a:avLst>
          </a:prstGeom>
          <a:solidFill>
            <a:srgbClr val="58766B"/>
          </a:solidFill>
          <a:ln w="12700">
            <a:solidFill>
              <a:srgbClr val="5876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960120" y="1664208"/>
            <a:ext cx="18745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</a:rPr>
              <a:t>SHARED STRENGTHS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941832" y="2240280"/>
            <a:ext cx="4434840" cy="24231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203200" indent="-203200">
              <a:buSzPct val="100000"/>
              <a:buChar char="•"/>
            </a:pPr>
            <a:r>
              <a:rPr lang="en-US" sz="1580" dirty="0">
                <a:solidFill>
                  <a:srgbClr val="1F2A30"/>
                </a:solidFill>
              </a:rPr>
              <a:t>strong academic and pedagogical preparation</a:t>
            </a:r>
            <a:endParaRPr lang="en-US" sz="1580" dirty="0"/>
          </a:p>
          <a:p>
            <a:pPr marL="203200" indent="-203200">
              <a:buSzPct val="100000"/>
              <a:buChar char="•"/>
            </a:pPr>
            <a:r>
              <a:rPr lang="en-US" sz="1580" dirty="0">
                <a:solidFill>
                  <a:srgbClr val="1F2A30"/>
                </a:solidFill>
              </a:rPr>
              <a:t>hands-on practice with lesson planning and instruction</a:t>
            </a:r>
            <a:endParaRPr lang="en-US" sz="1580" dirty="0"/>
          </a:p>
          <a:p>
            <a:pPr marL="203200" indent="-203200">
              <a:buSzPct val="100000"/>
              <a:buChar char="•"/>
            </a:pPr>
            <a:r>
              <a:rPr lang="en-US" sz="1580" dirty="0">
                <a:solidFill>
                  <a:srgbClr val="1F2A30"/>
                </a:solidFill>
              </a:rPr>
              <a:t>exposure to multiple instructional approaches</a:t>
            </a:r>
            <a:endParaRPr lang="en-US" sz="1580" dirty="0"/>
          </a:p>
          <a:p>
            <a:pPr marL="203200" indent="-203200">
              <a:buSzPct val="100000"/>
              <a:buChar char="•"/>
            </a:pPr>
            <a:r>
              <a:rPr lang="en-US" sz="1580" dirty="0">
                <a:solidFill>
                  <a:srgbClr val="1F2A30"/>
                </a:solidFill>
              </a:rPr>
              <a:t>opportunities to assume authentic teaching responsibilities</a:t>
            </a:r>
            <a:endParaRPr lang="en-US" sz="1580" dirty="0"/>
          </a:p>
        </p:txBody>
      </p:sp>
      <p:sp>
        <p:nvSpPr>
          <p:cNvPr id="9" name="Text 7"/>
          <p:cNvSpPr/>
          <p:nvPr/>
        </p:nvSpPr>
        <p:spPr>
          <a:xfrm>
            <a:off x="932688" y="4800600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2F3E46"/>
                </a:solidFill>
              </a:rPr>
              <a:t>What changed with time?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2834640" y="4736592"/>
            <a:ext cx="26974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6B747A"/>
                </a:solidFill>
              </a:rPr>
              <a:t>Yearlong candidates described gradual responsibility, fuller teacher-role visibility, and ownership of the classroom.</a:t>
            </a:r>
            <a:endParaRPr lang="en-US" sz="1220" dirty="0"/>
          </a:p>
        </p:txBody>
      </p:sp>
      <p:sp>
        <p:nvSpPr>
          <p:cNvPr id="11" name="Shape 9"/>
          <p:cNvSpPr/>
          <p:nvPr/>
        </p:nvSpPr>
        <p:spPr>
          <a:xfrm>
            <a:off x="6263640" y="1417320"/>
            <a:ext cx="5166360" cy="1828800"/>
          </a:xfrm>
          <a:prstGeom prst="roundRect">
            <a:avLst>
              <a:gd name="adj" fmla="val 4000"/>
            </a:avLst>
          </a:prstGeom>
          <a:solidFill>
            <a:srgbClr val="F3EFE8"/>
          </a:solidFill>
          <a:ln w="8890">
            <a:solidFill>
              <a:srgbClr val="E1DDD6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6263640" y="1417320"/>
            <a:ext cx="73152" cy="1828800"/>
          </a:xfrm>
          <a:prstGeom prst="rect">
            <a:avLst/>
          </a:prstGeom>
          <a:solidFill>
            <a:srgbClr val="C6A15B"/>
          </a:solidFill>
          <a:ln w="12700">
            <a:solidFill>
              <a:srgbClr val="C6A15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6519672" y="1536192"/>
            <a:ext cx="320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100" dirty="0">
                <a:solidFill>
                  <a:srgbClr val="C6A15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3100" dirty="0"/>
          </a:p>
        </p:txBody>
      </p:sp>
      <p:sp>
        <p:nvSpPr>
          <p:cNvPr id="14" name="Text 12"/>
          <p:cNvSpPr/>
          <p:nvPr/>
        </p:nvSpPr>
        <p:spPr>
          <a:xfrm>
            <a:off x="6793992" y="1737360"/>
            <a:ext cx="4343400" cy="10972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750" i="1" dirty="0">
                <a:solidFill>
                  <a:srgbClr val="1F2A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“I feel like you got to see a full picture… the beginning of the year to the end.”</a:t>
            </a:r>
            <a:endParaRPr lang="en-US" sz="1750" dirty="0"/>
          </a:p>
        </p:txBody>
      </p:sp>
      <p:sp>
        <p:nvSpPr>
          <p:cNvPr id="15" name="Text 13"/>
          <p:cNvSpPr/>
          <p:nvPr/>
        </p:nvSpPr>
        <p:spPr>
          <a:xfrm>
            <a:off x="6793992" y="2935224"/>
            <a:ext cx="4343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6B747A"/>
                </a:solidFill>
              </a:rPr>
              <a:t>YEARLONG PARTICIPANT</a:t>
            </a:r>
            <a:endParaRPr lang="en-US" sz="850" dirty="0"/>
          </a:p>
        </p:txBody>
      </p:sp>
      <p:sp>
        <p:nvSpPr>
          <p:cNvPr id="16" name="Shape 14"/>
          <p:cNvSpPr/>
          <p:nvPr/>
        </p:nvSpPr>
        <p:spPr>
          <a:xfrm>
            <a:off x="6263640" y="3493008"/>
            <a:ext cx="5166360" cy="1828800"/>
          </a:xfrm>
          <a:prstGeom prst="roundRect">
            <a:avLst>
              <a:gd name="adj" fmla="val 4000"/>
            </a:avLst>
          </a:prstGeom>
          <a:solidFill>
            <a:srgbClr val="EDF2EF"/>
          </a:solidFill>
          <a:ln w="8890">
            <a:solidFill>
              <a:srgbClr val="E1DDD6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6263640" y="3493008"/>
            <a:ext cx="73152" cy="1828800"/>
          </a:xfrm>
          <a:prstGeom prst="rect">
            <a:avLst/>
          </a:prstGeom>
          <a:solidFill>
            <a:srgbClr val="58766B"/>
          </a:solidFill>
          <a:ln w="12700">
            <a:solidFill>
              <a:srgbClr val="5876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6519672" y="3611880"/>
            <a:ext cx="320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100" dirty="0">
                <a:solidFill>
                  <a:srgbClr val="5876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3100" dirty="0"/>
          </a:p>
        </p:txBody>
      </p:sp>
      <p:sp>
        <p:nvSpPr>
          <p:cNvPr id="19" name="Text 17"/>
          <p:cNvSpPr/>
          <p:nvPr/>
        </p:nvSpPr>
        <p:spPr>
          <a:xfrm>
            <a:off x="6793992" y="3813048"/>
            <a:ext cx="4343400" cy="10972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750" i="1" dirty="0">
                <a:solidFill>
                  <a:srgbClr val="1F2A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“I think missing those first days of school really put me at a disadvantage.”</a:t>
            </a:r>
            <a:endParaRPr lang="en-US" sz="1750" dirty="0"/>
          </a:p>
        </p:txBody>
      </p:sp>
      <p:sp>
        <p:nvSpPr>
          <p:cNvPr id="20" name="Text 18"/>
          <p:cNvSpPr/>
          <p:nvPr/>
        </p:nvSpPr>
        <p:spPr>
          <a:xfrm>
            <a:off x="6793992" y="5010912"/>
            <a:ext cx="4343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6B747A"/>
                </a:solidFill>
              </a:rPr>
              <a:t>SEMESTER-LONG PARTICIPANT</a:t>
            </a:r>
            <a:endParaRPr lang="en-US" sz="850" dirty="0"/>
          </a:p>
        </p:txBody>
      </p:sp>
      <p:sp>
        <p:nvSpPr>
          <p:cNvPr id="21" name="Text 19"/>
          <p:cNvSpPr/>
          <p:nvPr/>
        </p:nvSpPr>
        <p:spPr>
          <a:xfrm>
            <a:off x="6446520" y="5522976"/>
            <a:ext cx="4754880" cy="56692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410" b="1" dirty="0">
                <a:solidFill>
                  <a:srgbClr val="3F5E53"/>
                </a:solidFill>
              </a:rPr>
              <a:t>The beginning of the year mattered because routines, expectations, authority, and relationships were being built - not merely observed after the fact.</a:t>
            </a:r>
            <a:endParaRPr lang="en-US" sz="141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31752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B747A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85216" y="283464"/>
            <a:ext cx="3749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140" dirty="0">
                <a:solidFill>
                  <a:srgbClr val="58766B"/>
                </a:solidFill>
              </a:rPr>
              <a:t>FINDING 2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374573" y="393192"/>
            <a:ext cx="11210875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2F3E4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Classroom management confidence was strongly tied to seeing systems develop over time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374573" y="868680"/>
            <a:ext cx="11000563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6B747A"/>
                </a:solidFill>
              </a:rPr>
              <a:t>Semester-long candidates often entered after routines were established; yearlong candidates more often saw expectations set, tested, retaught, and revised.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658368" y="1417320"/>
            <a:ext cx="5257800" cy="4434840"/>
          </a:xfrm>
          <a:prstGeom prst="roundRect">
            <a:avLst>
              <a:gd name="adj" fmla="val 1649"/>
            </a:avLst>
          </a:prstGeom>
          <a:solidFill>
            <a:srgbClr val="F4EFE9"/>
          </a:solidFill>
          <a:ln w="8890">
            <a:solidFill>
              <a:srgbClr val="D7D7D2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914400" y="1664208"/>
            <a:ext cx="1828800" cy="310896"/>
          </a:xfrm>
          <a:prstGeom prst="roundRect">
            <a:avLst>
              <a:gd name="adj" fmla="val 20588"/>
            </a:avLst>
          </a:prstGeom>
          <a:solidFill>
            <a:srgbClr val="B46A55"/>
          </a:solidFill>
          <a:ln w="12700">
            <a:solidFill>
              <a:srgbClr val="B46A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960120" y="1728216"/>
            <a:ext cx="1737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</a:rPr>
              <a:t>SEMESTER-LONG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978408" y="2286000"/>
            <a:ext cx="4480560" cy="25146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203200" indent="-203200">
              <a:buSzPct val="100000"/>
              <a:buChar char="•"/>
            </a:pPr>
            <a:r>
              <a:rPr lang="en-US" sz="1480" dirty="0">
                <a:solidFill>
                  <a:srgbClr val="1F2A30"/>
                </a:solidFill>
              </a:rPr>
              <a:t>less opportunity to establish routines from day one</a:t>
            </a:r>
            <a:endParaRPr lang="en-US" sz="1480" dirty="0"/>
          </a:p>
          <a:p>
            <a:pPr marL="203200" indent="-203200">
              <a:buSzPct val="100000"/>
              <a:buChar char="•"/>
            </a:pPr>
            <a:r>
              <a:rPr lang="en-US" sz="1480" dirty="0">
                <a:solidFill>
                  <a:srgbClr val="1F2A30"/>
                </a:solidFill>
              </a:rPr>
              <a:t>sometimes viewed by students as a visitor or “friend” rather than authority</a:t>
            </a:r>
            <a:endParaRPr lang="en-US" sz="1480" dirty="0"/>
          </a:p>
          <a:p>
            <a:pPr marL="203200" indent="-203200">
              <a:buSzPct val="100000"/>
              <a:buChar char="•"/>
            </a:pPr>
            <a:r>
              <a:rPr lang="en-US" sz="1480" dirty="0">
                <a:solidFill>
                  <a:srgbClr val="1F2A30"/>
                </a:solidFill>
              </a:rPr>
              <a:t>discipline often deferred to the cooperating teacher</a:t>
            </a:r>
            <a:endParaRPr lang="en-US" sz="1480" dirty="0"/>
          </a:p>
          <a:p>
            <a:pPr marL="203200" indent="-203200">
              <a:buSzPct val="100000"/>
              <a:buChar char="•"/>
            </a:pPr>
            <a:r>
              <a:rPr lang="en-US" sz="1480" dirty="0">
                <a:solidFill>
                  <a:srgbClr val="1F2A30"/>
                </a:solidFill>
              </a:rPr>
              <a:t>limited exposure could mask the complexity of behavior management</a:t>
            </a:r>
            <a:endParaRPr lang="en-US" sz="1480" dirty="0"/>
          </a:p>
        </p:txBody>
      </p:sp>
      <p:sp>
        <p:nvSpPr>
          <p:cNvPr id="9" name="Shape 7"/>
          <p:cNvSpPr/>
          <p:nvPr/>
        </p:nvSpPr>
        <p:spPr>
          <a:xfrm>
            <a:off x="6236208" y="1417320"/>
            <a:ext cx="5257800" cy="4434840"/>
          </a:xfrm>
          <a:prstGeom prst="roundRect">
            <a:avLst>
              <a:gd name="adj" fmla="val 1649"/>
            </a:avLst>
          </a:prstGeom>
          <a:solidFill>
            <a:srgbClr val="EDF2EF"/>
          </a:solidFill>
          <a:ln w="8890">
            <a:solidFill>
              <a:srgbClr val="D7D7D2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6492240" y="1664208"/>
            <a:ext cx="1508760" cy="310896"/>
          </a:xfrm>
          <a:prstGeom prst="roundRect">
            <a:avLst>
              <a:gd name="adj" fmla="val 20588"/>
            </a:avLst>
          </a:prstGeom>
          <a:solidFill>
            <a:srgbClr val="58766B"/>
          </a:solidFill>
          <a:ln w="12700">
            <a:solidFill>
              <a:srgbClr val="5876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6537960" y="1728216"/>
            <a:ext cx="14173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</a:rPr>
              <a:t>YEARLONG</a:t>
            </a:r>
            <a:endParaRPr lang="en-US" sz="950" dirty="0"/>
          </a:p>
        </p:txBody>
      </p:sp>
      <p:sp>
        <p:nvSpPr>
          <p:cNvPr id="12" name="Text 10"/>
          <p:cNvSpPr/>
          <p:nvPr/>
        </p:nvSpPr>
        <p:spPr>
          <a:xfrm>
            <a:off x="6556248" y="2286000"/>
            <a:ext cx="4480560" cy="25146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203200" indent="-203200">
              <a:buSzPct val="100000"/>
              <a:buChar char="•"/>
            </a:pPr>
            <a:r>
              <a:rPr lang="en-US" sz="1480" dirty="0">
                <a:solidFill>
                  <a:srgbClr val="1F2A30"/>
                </a:solidFill>
              </a:rPr>
              <a:t>saw expectations established at the beginning of the year</a:t>
            </a:r>
            <a:endParaRPr lang="en-US" sz="1480" dirty="0"/>
          </a:p>
          <a:p>
            <a:pPr marL="203200" indent="-203200">
              <a:buSzPct val="100000"/>
              <a:buChar char="•"/>
            </a:pPr>
            <a:r>
              <a:rPr lang="en-US" sz="1480" dirty="0">
                <a:solidFill>
                  <a:srgbClr val="1F2A30"/>
                </a:solidFill>
              </a:rPr>
              <a:t>observed how student behavior evolved across the year</a:t>
            </a:r>
            <a:endParaRPr lang="en-US" sz="1480" dirty="0"/>
          </a:p>
          <a:p>
            <a:pPr marL="203200" indent="-203200">
              <a:buSzPct val="100000"/>
              <a:buChar char="•"/>
            </a:pPr>
            <a:r>
              <a:rPr lang="en-US" sz="1480" dirty="0">
                <a:solidFill>
                  <a:srgbClr val="1F2A30"/>
                </a:solidFill>
              </a:rPr>
              <a:t>had time to move from observer to active manager</a:t>
            </a:r>
            <a:endParaRPr lang="en-US" sz="1480" dirty="0"/>
          </a:p>
          <a:p>
            <a:pPr marL="203200" indent="-203200">
              <a:buSzPct val="100000"/>
              <a:buChar char="•"/>
            </a:pPr>
            <a:r>
              <a:rPr lang="en-US" sz="1480" dirty="0">
                <a:solidFill>
                  <a:srgbClr val="1F2A30"/>
                </a:solidFill>
              </a:rPr>
              <a:t>more opportunities to participate in MTSS, PBIS, team meetings, testing, and conferences</a:t>
            </a:r>
            <a:endParaRPr lang="en-US" sz="1480" dirty="0"/>
          </a:p>
        </p:txBody>
      </p:sp>
      <p:sp>
        <p:nvSpPr>
          <p:cNvPr id="13" name="Text 11"/>
          <p:cNvSpPr/>
          <p:nvPr/>
        </p:nvSpPr>
        <p:spPr>
          <a:xfrm>
            <a:off x="4389120" y="5486400"/>
            <a:ext cx="3383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C6A15B"/>
                </a:solidFill>
              </a:rPr>
              <a:t>“We have time.”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2926080" y="5925312"/>
            <a:ext cx="63093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80" dirty="0">
                <a:solidFill>
                  <a:srgbClr val="6B747A"/>
                </a:solidFill>
              </a:rPr>
              <a:t>For some yearlong candidates, time itself reduced pressure and enabled productive struggle.</a:t>
            </a:r>
            <a:endParaRPr lang="en-US" sz="108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31752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B747A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85216" y="283464"/>
            <a:ext cx="3749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140" dirty="0">
                <a:solidFill>
                  <a:srgbClr val="58766B"/>
                </a:solidFill>
              </a:rPr>
              <a:t>FINDING 3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566928" y="393192"/>
            <a:ext cx="110185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2F3E4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Relationships changed from rushed to organic when candidates had more time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85216" y="868680"/>
            <a:ext cx="10789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6B747A"/>
                </a:solidFill>
              </a:rPr>
              <a:t>Candidates in both groups valued relationships, but extended placements created more time for trust, instructional responsiveness, and family connections.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1828800" y="3108960"/>
            <a:ext cx="8412480" cy="0"/>
          </a:xfrm>
          <a:prstGeom prst="line">
            <a:avLst/>
          </a:prstGeom>
          <a:noFill/>
          <a:ln w="63500">
            <a:solidFill>
              <a:srgbClr val="C8C8C2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1325880" y="2770632"/>
            <a:ext cx="658368" cy="658368"/>
          </a:xfrm>
          <a:prstGeom prst="ellipse">
            <a:avLst/>
          </a:prstGeom>
          <a:solidFill>
            <a:srgbClr val="C6A15B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325880" y="2907792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051560" y="2148840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F3E46"/>
                </a:solidFill>
              </a:rPr>
              <a:t>Arrive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20" y="3611880"/>
            <a:ext cx="1828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20" dirty="0">
                <a:solidFill>
                  <a:srgbClr val="6B747A"/>
                </a:solidFill>
              </a:rPr>
              <a:t>Learn names &amp; norms</a:t>
            </a:r>
            <a:endParaRPr lang="en-US" sz="1120" dirty="0"/>
          </a:p>
        </p:txBody>
      </p:sp>
      <p:sp>
        <p:nvSpPr>
          <p:cNvPr id="10" name="Shape 8"/>
          <p:cNvSpPr/>
          <p:nvPr/>
        </p:nvSpPr>
        <p:spPr>
          <a:xfrm>
            <a:off x="4069080" y="2770632"/>
            <a:ext cx="658368" cy="658368"/>
          </a:xfrm>
          <a:prstGeom prst="ellipse">
            <a:avLst/>
          </a:prstGeom>
          <a:solidFill>
            <a:srgbClr val="C6A15B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069080" y="2907792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3794760" y="2148840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F3E46"/>
                </a:solidFill>
              </a:rPr>
              <a:t>Belong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474720" y="3611880"/>
            <a:ext cx="1828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20" dirty="0">
                <a:solidFill>
                  <a:srgbClr val="6B747A"/>
                </a:solidFill>
              </a:rPr>
              <a:t>Earn student trust</a:t>
            </a:r>
            <a:endParaRPr lang="en-US" sz="1120" dirty="0"/>
          </a:p>
        </p:txBody>
      </p:sp>
      <p:sp>
        <p:nvSpPr>
          <p:cNvPr id="14" name="Shape 12"/>
          <p:cNvSpPr/>
          <p:nvPr/>
        </p:nvSpPr>
        <p:spPr>
          <a:xfrm>
            <a:off x="6812280" y="2770632"/>
            <a:ext cx="658368" cy="658368"/>
          </a:xfrm>
          <a:prstGeom prst="ellipse">
            <a:avLst/>
          </a:prstGeom>
          <a:solidFill>
            <a:srgbClr val="58766B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6812280" y="2907792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6537960" y="2148840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F3E46"/>
                </a:solidFill>
              </a:rPr>
              <a:t>Co-teach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217920" y="3611880"/>
            <a:ext cx="1828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20" dirty="0">
                <a:solidFill>
                  <a:srgbClr val="6B747A"/>
                </a:solidFill>
              </a:rPr>
              <a:t>Use relationships to manage &amp; teach</a:t>
            </a:r>
            <a:endParaRPr lang="en-US" sz="1120" dirty="0"/>
          </a:p>
        </p:txBody>
      </p:sp>
      <p:sp>
        <p:nvSpPr>
          <p:cNvPr id="18" name="Shape 16"/>
          <p:cNvSpPr/>
          <p:nvPr/>
        </p:nvSpPr>
        <p:spPr>
          <a:xfrm>
            <a:off x="9555480" y="2770632"/>
            <a:ext cx="658368" cy="658368"/>
          </a:xfrm>
          <a:prstGeom prst="ellipse">
            <a:avLst/>
          </a:prstGeom>
          <a:solidFill>
            <a:srgbClr val="58766B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9555480" y="2907792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4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9281160" y="2148840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F3E46"/>
                </a:solidFill>
              </a:rPr>
              <a:t>Connect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8961120" y="3611880"/>
            <a:ext cx="1828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20" dirty="0">
                <a:solidFill>
                  <a:srgbClr val="6B747A"/>
                </a:solidFill>
              </a:rPr>
              <a:t>Build family relationships</a:t>
            </a:r>
            <a:endParaRPr lang="en-US" sz="1120" dirty="0"/>
          </a:p>
        </p:txBody>
      </p:sp>
      <p:sp>
        <p:nvSpPr>
          <p:cNvPr id="22" name="Shape 20"/>
          <p:cNvSpPr/>
          <p:nvPr/>
        </p:nvSpPr>
        <p:spPr>
          <a:xfrm>
            <a:off x="777240" y="4617720"/>
            <a:ext cx="5212080" cy="1280160"/>
          </a:xfrm>
          <a:prstGeom prst="roundRect">
            <a:avLst>
              <a:gd name="adj" fmla="val 5714"/>
            </a:avLst>
          </a:prstGeom>
          <a:solidFill>
            <a:srgbClr val="EDF2EF"/>
          </a:solidFill>
          <a:ln w="8890">
            <a:solidFill>
              <a:srgbClr val="E1DDD6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3" name="Shape 21"/>
          <p:cNvSpPr/>
          <p:nvPr/>
        </p:nvSpPr>
        <p:spPr>
          <a:xfrm>
            <a:off x="777240" y="4617720"/>
            <a:ext cx="73152" cy="1280160"/>
          </a:xfrm>
          <a:prstGeom prst="rect">
            <a:avLst/>
          </a:prstGeom>
          <a:solidFill>
            <a:srgbClr val="58766B"/>
          </a:solidFill>
          <a:ln w="12700">
            <a:solidFill>
              <a:srgbClr val="5876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1033272" y="4736592"/>
            <a:ext cx="320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100" dirty="0">
                <a:solidFill>
                  <a:srgbClr val="5876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3100" dirty="0"/>
          </a:p>
        </p:txBody>
      </p:sp>
      <p:sp>
        <p:nvSpPr>
          <p:cNvPr id="25" name="Text 23"/>
          <p:cNvSpPr/>
          <p:nvPr/>
        </p:nvSpPr>
        <p:spPr>
          <a:xfrm>
            <a:off x="1307592" y="4937760"/>
            <a:ext cx="438912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750" i="1" dirty="0">
                <a:solidFill>
                  <a:srgbClr val="1F2A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“It gave us more time… it was a genuine relationship where we could trust each other.”</a:t>
            </a:r>
            <a:endParaRPr lang="en-US" sz="1750" dirty="0"/>
          </a:p>
        </p:txBody>
      </p:sp>
      <p:sp>
        <p:nvSpPr>
          <p:cNvPr id="26" name="Text 24"/>
          <p:cNvSpPr/>
          <p:nvPr/>
        </p:nvSpPr>
        <p:spPr>
          <a:xfrm>
            <a:off x="1307592" y="5586984"/>
            <a:ext cx="43891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6B747A"/>
                </a:solidFill>
              </a:rPr>
              <a:t>YEARLONG PARTICIPANT</a:t>
            </a:r>
            <a:endParaRPr lang="en-US" sz="850" dirty="0"/>
          </a:p>
        </p:txBody>
      </p:sp>
      <p:sp>
        <p:nvSpPr>
          <p:cNvPr id="27" name="Shape 25"/>
          <p:cNvSpPr/>
          <p:nvPr/>
        </p:nvSpPr>
        <p:spPr>
          <a:xfrm>
            <a:off x="6217920" y="4617720"/>
            <a:ext cx="5212080" cy="1280160"/>
          </a:xfrm>
          <a:prstGeom prst="roundRect">
            <a:avLst>
              <a:gd name="adj" fmla="val 5714"/>
            </a:avLst>
          </a:prstGeom>
          <a:solidFill>
            <a:srgbClr val="F4EFE9"/>
          </a:solidFill>
          <a:ln w="8890">
            <a:solidFill>
              <a:srgbClr val="E1DDD6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8" name="Shape 26"/>
          <p:cNvSpPr/>
          <p:nvPr/>
        </p:nvSpPr>
        <p:spPr>
          <a:xfrm>
            <a:off x="6217920" y="4617720"/>
            <a:ext cx="73152" cy="1280160"/>
          </a:xfrm>
          <a:prstGeom prst="rect">
            <a:avLst/>
          </a:prstGeom>
          <a:solidFill>
            <a:srgbClr val="B46A55"/>
          </a:solidFill>
          <a:ln w="12700">
            <a:solidFill>
              <a:srgbClr val="B46A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6473952" y="4736592"/>
            <a:ext cx="320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100" dirty="0">
                <a:solidFill>
                  <a:srgbClr val="B46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3100" dirty="0"/>
          </a:p>
        </p:txBody>
      </p:sp>
      <p:sp>
        <p:nvSpPr>
          <p:cNvPr id="30" name="Text 28"/>
          <p:cNvSpPr/>
          <p:nvPr/>
        </p:nvSpPr>
        <p:spPr>
          <a:xfrm>
            <a:off x="6748272" y="4937760"/>
            <a:ext cx="438912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1750" i="1" dirty="0">
                <a:solidFill>
                  <a:srgbClr val="1F2A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“I wish I was there longer… during the last three weeks students started becoming very comfortable with me.”</a:t>
            </a:r>
            <a:endParaRPr lang="en-US" sz="1750" dirty="0"/>
          </a:p>
        </p:txBody>
      </p:sp>
      <p:sp>
        <p:nvSpPr>
          <p:cNvPr id="31" name="Text 29"/>
          <p:cNvSpPr/>
          <p:nvPr/>
        </p:nvSpPr>
        <p:spPr>
          <a:xfrm>
            <a:off x="6748272" y="5586984"/>
            <a:ext cx="43891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6B747A"/>
                </a:solidFill>
              </a:rPr>
              <a:t>SEMESTER-LONG PARTICIPANT</a:t>
            </a:r>
            <a:endParaRPr lang="en-US" sz="850" dirty="0"/>
          </a:p>
        </p:txBody>
      </p:sp>
      <p:sp>
        <p:nvSpPr>
          <p:cNvPr id="32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31752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B747A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85216" y="283464"/>
            <a:ext cx="3749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140" dirty="0">
                <a:solidFill>
                  <a:srgbClr val="58766B"/>
                </a:solidFill>
              </a:rPr>
              <a:t>FINDING 4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566928" y="393192"/>
            <a:ext cx="110185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2F3E4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Mentor quality may be the single most influential feature of the placement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85216" y="868680"/>
            <a:ext cx="10789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6B747A"/>
                </a:solidFill>
              </a:rPr>
              <a:t>Duration mattered partly because it could give high-quality mentorship time to develop into professional partnership.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685800" y="1417320"/>
            <a:ext cx="3657600" cy="4480560"/>
          </a:xfrm>
          <a:prstGeom prst="roundRect">
            <a:avLst>
              <a:gd name="adj" fmla="val 2000"/>
            </a:avLst>
          </a:prstGeom>
          <a:solidFill>
            <a:srgbClr val="2F3E46"/>
          </a:solidFill>
          <a:ln w="8890">
            <a:solidFill>
              <a:srgbClr val="2F3E46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987552" y="1737360"/>
            <a:ext cx="2926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kern="0" spc="130" dirty="0">
                <a:solidFill>
                  <a:srgbClr val="C6A15B"/>
                </a:solidFill>
              </a:rPr>
              <a:t>HIGH-QUALITY MENTORS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1051560" y="2331720"/>
            <a:ext cx="438912" cy="438912"/>
          </a:xfrm>
          <a:prstGeom prst="ellipse">
            <a:avLst/>
          </a:prstGeom>
          <a:solidFill>
            <a:srgbClr val="58766B"/>
          </a:solidFill>
          <a:ln w="12700">
            <a:solidFill>
              <a:srgbClr val="5876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1051560" y="2404872"/>
            <a:ext cx="4389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✓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1673352" y="2340864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20" dirty="0">
                <a:solidFill>
                  <a:srgbClr val="FFFFFF"/>
                </a:solidFill>
              </a:rPr>
              <a:t>invested and communicative</a:t>
            </a:r>
            <a:endParaRPr lang="en-US" sz="1320" dirty="0"/>
          </a:p>
        </p:txBody>
      </p:sp>
      <p:sp>
        <p:nvSpPr>
          <p:cNvPr id="10" name="Shape 8"/>
          <p:cNvSpPr/>
          <p:nvPr/>
        </p:nvSpPr>
        <p:spPr>
          <a:xfrm>
            <a:off x="1051560" y="2953512"/>
            <a:ext cx="438912" cy="438912"/>
          </a:xfrm>
          <a:prstGeom prst="ellipse">
            <a:avLst/>
          </a:prstGeom>
          <a:solidFill>
            <a:srgbClr val="C6A15B"/>
          </a:solidFill>
          <a:ln w="12700">
            <a:solidFill>
              <a:srgbClr val="C6A15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1051560" y="3026664"/>
            <a:ext cx="4389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✓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1673352" y="2962656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20" dirty="0">
                <a:solidFill>
                  <a:srgbClr val="FFFFFF"/>
                </a:solidFill>
              </a:rPr>
              <a:t>offer guidance + autonomy</a:t>
            </a:r>
            <a:endParaRPr lang="en-US" sz="1320" dirty="0"/>
          </a:p>
        </p:txBody>
      </p:sp>
      <p:sp>
        <p:nvSpPr>
          <p:cNvPr id="13" name="Shape 11"/>
          <p:cNvSpPr/>
          <p:nvPr/>
        </p:nvSpPr>
        <p:spPr>
          <a:xfrm>
            <a:off x="1051560" y="3575304"/>
            <a:ext cx="438912" cy="438912"/>
          </a:xfrm>
          <a:prstGeom prst="ellipse">
            <a:avLst/>
          </a:prstGeom>
          <a:solidFill>
            <a:srgbClr val="58766B"/>
          </a:solidFill>
          <a:ln w="12700">
            <a:solidFill>
              <a:srgbClr val="5876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1051560" y="3648456"/>
            <a:ext cx="4389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✓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1673352" y="3584448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pPr marL="0" indent="0">
              <a:buNone/>
            </a:pPr>
            <a:r>
              <a:rPr lang="en-US" sz="1320" dirty="0">
                <a:solidFill>
                  <a:srgbClr val="FFFFFF"/>
                </a:solidFill>
              </a:rPr>
              <a:t>model expert practice transparently</a:t>
            </a:r>
            <a:endParaRPr lang="en-US" sz="1320" dirty="0"/>
          </a:p>
        </p:txBody>
      </p:sp>
      <p:sp>
        <p:nvSpPr>
          <p:cNvPr id="16" name="Shape 14"/>
          <p:cNvSpPr/>
          <p:nvPr/>
        </p:nvSpPr>
        <p:spPr>
          <a:xfrm>
            <a:off x="1051560" y="4197096"/>
            <a:ext cx="438912" cy="438912"/>
          </a:xfrm>
          <a:prstGeom prst="ellipse">
            <a:avLst/>
          </a:prstGeom>
          <a:solidFill>
            <a:srgbClr val="C6A15B"/>
          </a:solidFill>
          <a:ln w="12700">
            <a:solidFill>
              <a:srgbClr val="C6A15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1051560" y="4270248"/>
            <a:ext cx="4389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✓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1673352" y="4206240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20" dirty="0">
                <a:solidFill>
                  <a:srgbClr val="FFFFFF"/>
                </a:solidFill>
              </a:rPr>
              <a:t>allow productive struggle</a:t>
            </a:r>
            <a:endParaRPr lang="en-US" sz="1320" dirty="0"/>
          </a:p>
        </p:txBody>
      </p:sp>
      <p:sp>
        <p:nvSpPr>
          <p:cNvPr id="19" name="Shape 17"/>
          <p:cNvSpPr/>
          <p:nvPr/>
        </p:nvSpPr>
        <p:spPr>
          <a:xfrm>
            <a:off x="1051560" y="4818888"/>
            <a:ext cx="438912" cy="438912"/>
          </a:xfrm>
          <a:prstGeom prst="ellipse">
            <a:avLst/>
          </a:prstGeom>
          <a:solidFill>
            <a:srgbClr val="58766B"/>
          </a:solidFill>
          <a:ln w="12700">
            <a:solidFill>
              <a:srgbClr val="5876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1051560" y="4892040"/>
            <a:ext cx="4389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✓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1673352" y="4828032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20000"/>
          </a:bodyPr>
          <a:lstStyle/>
          <a:p>
            <a:pPr marL="0" indent="0">
              <a:buNone/>
            </a:pPr>
            <a:r>
              <a:rPr lang="en-US" sz="1320" dirty="0">
                <a:solidFill>
                  <a:srgbClr val="FFFFFF"/>
                </a:solidFill>
              </a:rPr>
              <a:t>support professional identity and resilience</a:t>
            </a:r>
            <a:endParaRPr lang="en-US" sz="1320" dirty="0"/>
          </a:p>
        </p:txBody>
      </p:sp>
      <p:sp>
        <p:nvSpPr>
          <p:cNvPr id="22" name="Shape 20"/>
          <p:cNvSpPr/>
          <p:nvPr/>
        </p:nvSpPr>
        <p:spPr>
          <a:xfrm>
            <a:off x="4663440" y="1444752"/>
            <a:ext cx="6629400" cy="1874520"/>
          </a:xfrm>
          <a:prstGeom prst="roundRect">
            <a:avLst>
              <a:gd name="adj" fmla="val 3902"/>
            </a:avLst>
          </a:prstGeom>
          <a:solidFill>
            <a:srgbClr val="FFFFFF"/>
          </a:solidFill>
          <a:ln w="8890">
            <a:solidFill>
              <a:srgbClr val="E1DDD6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3" name="Shape 21"/>
          <p:cNvSpPr/>
          <p:nvPr/>
        </p:nvSpPr>
        <p:spPr>
          <a:xfrm>
            <a:off x="4663440" y="1444752"/>
            <a:ext cx="73152" cy="1874520"/>
          </a:xfrm>
          <a:prstGeom prst="rect">
            <a:avLst/>
          </a:prstGeom>
          <a:solidFill>
            <a:srgbClr val="58766B"/>
          </a:solidFill>
          <a:ln w="12700">
            <a:solidFill>
              <a:srgbClr val="5876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4919472" y="1563624"/>
            <a:ext cx="320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100" dirty="0">
                <a:solidFill>
                  <a:srgbClr val="5876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3100" dirty="0"/>
          </a:p>
        </p:txBody>
      </p:sp>
      <p:sp>
        <p:nvSpPr>
          <p:cNvPr id="25" name="Text 23"/>
          <p:cNvSpPr/>
          <p:nvPr/>
        </p:nvSpPr>
        <p:spPr>
          <a:xfrm>
            <a:off x="5193792" y="1764792"/>
            <a:ext cx="5806440" cy="11430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750" i="1" dirty="0">
                <a:solidFill>
                  <a:srgbClr val="1F2A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“Seeing it done well made me think, okay, that’s the way I’m going to do it.”</a:t>
            </a:r>
            <a:endParaRPr lang="en-US" sz="1750" dirty="0"/>
          </a:p>
        </p:txBody>
      </p:sp>
      <p:sp>
        <p:nvSpPr>
          <p:cNvPr id="26" name="Text 24"/>
          <p:cNvSpPr/>
          <p:nvPr/>
        </p:nvSpPr>
        <p:spPr>
          <a:xfrm>
            <a:off x="5193792" y="3008376"/>
            <a:ext cx="58064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6B747A"/>
                </a:solidFill>
              </a:rPr>
              <a:t>PARTICIPANT ON MENTOR MODELING</a:t>
            </a:r>
            <a:endParaRPr lang="en-US" sz="850" dirty="0"/>
          </a:p>
        </p:txBody>
      </p:sp>
      <p:sp>
        <p:nvSpPr>
          <p:cNvPr id="27" name="Shape 25"/>
          <p:cNvSpPr/>
          <p:nvPr/>
        </p:nvSpPr>
        <p:spPr>
          <a:xfrm>
            <a:off x="4663440" y="3547872"/>
            <a:ext cx="6629400" cy="1874520"/>
          </a:xfrm>
          <a:prstGeom prst="roundRect">
            <a:avLst>
              <a:gd name="adj" fmla="val 3902"/>
            </a:avLst>
          </a:prstGeom>
          <a:solidFill>
            <a:srgbClr val="F3EFE8"/>
          </a:solidFill>
          <a:ln w="8890">
            <a:solidFill>
              <a:srgbClr val="E1DDD6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8" name="Shape 26"/>
          <p:cNvSpPr/>
          <p:nvPr/>
        </p:nvSpPr>
        <p:spPr>
          <a:xfrm>
            <a:off x="4663440" y="3547872"/>
            <a:ext cx="73152" cy="1874520"/>
          </a:xfrm>
          <a:prstGeom prst="rect">
            <a:avLst/>
          </a:prstGeom>
          <a:solidFill>
            <a:srgbClr val="C6A15B"/>
          </a:solidFill>
          <a:ln w="12700">
            <a:solidFill>
              <a:srgbClr val="C6A15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4919472" y="3666744"/>
            <a:ext cx="320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100" dirty="0">
                <a:solidFill>
                  <a:srgbClr val="C6A15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3100" dirty="0"/>
          </a:p>
        </p:txBody>
      </p:sp>
      <p:sp>
        <p:nvSpPr>
          <p:cNvPr id="30" name="Text 28"/>
          <p:cNvSpPr/>
          <p:nvPr/>
        </p:nvSpPr>
        <p:spPr>
          <a:xfrm>
            <a:off x="5193792" y="3867912"/>
            <a:ext cx="5806440" cy="11430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750" i="1" dirty="0">
                <a:solidFill>
                  <a:srgbClr val="1F2A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“I think when you’re just starting to grow with somebody… if it ends right at that growth period, that was unfortunate.”</a:t>
            </a:r>
            <a:endParaRPr lang="en-US" sz="1750" dirty="0"/>
          </a:p>
        </p:txBody>
      </p:sp>
      <p:sp>
        <p:nvSpPr>
          <p:cNvPr id="31" name="Text 29"/>
          <p:cNvSpPr/>
          <p:nvPr/>
        </p:nvSpPr>
        <p:spPr>
          <a:xfrm>
            <a:off x="5193792" y="5111496"/>
            <a:ext cx="58064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6B747A"/>
                </a:solidFill>
              </a:rPr>
              <a:t>SEMESTER-LONG PARTICIPANT</a:t>
            </a:r>
            <a:endParaRPr lang="en-US" sz="850" dirty="0"/>
          </a:p>
        </p:txBody>
      </p:sp>
      <p:sp>
        <p:nvSpPr>
          <p:cNvPr id="32" name="Text 30"/>
          <p:cNvSpPr/>
          <p:nvPr/>
        </p:nvSpPr>
        <p:spPr>
          <a:xfrm>
            <a:off x="4937760" y="5623560"/>
            <a:ext cx="608076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420" b="1" dirty="0">
                <a:solidFill>
                  <a:srgbClr val="3F5E53"/>
                </a:solidFill>
              </a:rPr>
              <a:t>In yearlong placements, some candidates described a shift from supervision → trust → collaborative planning → co-teacher identity.</a:t>
            </a:r>
            <a:endParaRPr lang="en-US" sz="1420" dirty="0"/>
          </a:p>
        </p:txBody>
      </p:sp>
      <p:sp>
        <p:nvSpPr>
          <p:cNvPr id="33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31752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B747A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85216" y="283464"/>
            <a:ext cx="3749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140" dirty="0">
                <a:solidFill>
                  <a:srgbClr val="58766B"/>
                </a:solidFill>
              </a:rPr>
              <a:t>FINDING 5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566928" y="393192"/>
            <a:ext cx="110185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2F3E4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More time did not automatically solve one persistent gap: data-informed practice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85216" y="868680"/>
            <a:ext cx="10789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6B747A"/>
                </a:solidFill>
              </a:rPr>
              <a:t>Across both placement types, candidates described limited preparation with assessment data, progress monitoring, and MTSS processes.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960120" y="1828800"/>
            <a:ext cx="2011680" cy="2011680"/>
          </a:xfrm>
          <a:prstGeom prst="ellipse">
            <a:avLst/>
          </a:prstGeom>
          <a:solidFill>
            <a:srgbClr val="F3EFE8"/>
          </a:solidFill>
          <a:ln w="25400">
            <a:solidFill>
              <a:srgbClr val="C6A15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1243584" y="2331720"/>
            <a:ext cx="14630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900" b="1" dirty="0">
                <a:solidFill>
                  <a:srgbClr val="2F3E46"/>
                </a:solidFill>
              </a:rPr>
              <a:t>DATA</a:t>
            </a:r>
            <a:endParaRPr lang="en-US" sz="2900" dirty="0"/>
          </a:p>
        </p:txBody>
      </p:sp>
      <p:sp>
        <p:nvSpPr>
          <p:cNvPr id="7" name="Text 5"/>
          <p:cNvSpPr/>
          <p:nvPr/>
        </p:nvSpPr>
        <p:spPr>
          <a:xfrm>
            <a:off x="1188720" y="2852928"/>
            <a:ext cx="1600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C6A15B"/>
                </a:solidFill>
              </a:rPr>
              <a:t>ASSESSMENT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3657600" y="1572768"/>
            <a:ext cx="7452360" cy="1060704"/>
          </a:xfrm>
          <a:prstGeom prst="roundRect">
            <a:avLst>
              <a:gd name="adj" fmla="val 6897"/>
            </a:avLst>
          </a:prstGeom>
          <a:solidFill>
            <a:srgbClr val="FFFFFF"/>
          </a:solidFill>
          <a:ln w="8890">
            <a:solidFill>
              <a:srgbClr val="D7D7D2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3886200" y="1755648"/>
            <a:ext cx="548640" cy="310896"/>
          </a:xfrm>
          <a:prstGeom prst="roundRect">
            <a:avLst>
              <a:gd name="adj" fmla="val 20588"/>
            </a:avLst>
          </a:prstGeom>
          <a:solidFill>
            <a:srgbClr val="C6A15B"/>
          </a:solidFill>
          <a:ln w="12700">
            <a:solidFill>
              <a:srgbClr val="C6A15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3931920" y="1819656"/>
            <a:ext cx="457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2F3E46"/>
                </a:solidFill>
              </a:rPr>
              <a:t>1</a:t>
            </a:r>
            <a:endParaRPr lang="en-US" sz="950" dirty="0"/>
          </a:p>
        </p:txBody>
      </p:sp>
      <p:sp>
        <p:nvSpPr>
          <p:cNvPr id="11" name="Text 9"/>
          <p:cNvSpPr/>
          <p:nvPr/>
        </p:nvSpPr>
        <p:spPr>
          <a:xfrm>
            <a:off x="4590288" y="1719072"/>
            <a:ext cx="1920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20" b="1" dirty="0">
                <a:solidFill>
                  <a:srgbClr val="2F3E46"/>
                </a:solidFill>
              </a:rPr>
              <a:t>Progress monitoring</a:t>
            </a:r>
            <a:endParaRPr lang="en-US" sz="1520" dirty="0"/>
          </a:p>
        </p:txBody>
      </p:sp>
      <p:sp>
        <p:nvSpPr>
          <p:cNvPr id="12" name="Text 10"/>
          <p:cNvSpPr/>
          <p:nvPr/>
        </p:nvSpPr>
        <p:spPr>
          <a:xfrm>
            <a:off x="6629400" y="1709928"/>
            <a:ext cx="4069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40" dirty="0">
                <a:solidFill>
                  <a:srgbClr val="6B747A"/>
                </a:solidFill>
              </a:rPr>
              <a:t>Candidates wanted more direct involvement, not only observation.</a:t>
            </a:r>
            <a:endParaRPr lang="en-US" sz="1240" dirty="0"/>
          </a:p>
        </p:txBody>
      </p:sp>
      <p:sp>
        <p:nvSpPr>
          <p:cNvPr id="13" name="Shape 11"/>
          <p:cNvSpPr/>
          <p:nvPr/>
        </p:nvSpPr>
        <p:spPr>
          <a:xfrm>
            <a:off x="3657600" y="2944368"/>
            <a:ext cx="7452360" cy="1060704"/>
          </a:xfrm>
          <a:prstGeom prst="roundRect">
            <a:avLst>
              <a:gd name="adj" fmla="val 6897"/>
            </a:avLst>
          </a:prstGeom>
          <a:solidFill>
            <a:srgbClr val="EDF2EF"/>
          </a:solidFill>
          <a:ln w="8890">
            <a:solidFill>
              <a:srgbClr val="D7D7D2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3886200" y="3127248"/>
            <a:ext cx="548640" cy="310896"/>
          </a:xfrm>
          <a:prstGeom prst="roundRect">
            <a:avLst>
              <a:gd name="adj" fmla="val 20588"/>
            </a:avLst>
          </a:prstGeom>
          <a:solidFill>
            <a:srgbClr val="58766B"/>
          </a:solidFill>
          <a:ln w="12700">
            <a:solidFill>
              <a:srgbClr val="5876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3931920" y="3191256"/>
            <a:ext cx="457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</a:rPr>
              <a:t>2</a:t>
            </a:r>
            <a:endParaRPr lang="en-US" sz="950" dirty="0"/>
          </a:p>
        </p:txBody>
      </p:sp>
      <p:sp>
        <p:nvSpPr>
          <p:cNvPr id="16" name="Text 14"/>
          <p:cNvSpPr/>
          <p:nvPr/>
        </p:nvSpPr>
        <p:spPr>
          <a:xfrm>
            <a:off x="4590288" y="3090672"/>
            <a:ext cx="1920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20" b="1" dirty="0">
                <a:solidFill>
                  <a:srgbClr val="2F3E46"/>
                </a:solidFill>
              </a:rPr>
              <a:t>MTSS / intervention</a:t>
            </a:r>
            <a:endParaRPr lang="en-US" sz="1520" dirty="0"/>
          </a:p>
        </p:txBody>
      </p:sp>
      <p:sp>
        <p:nvSpPr>
          <p:cNvPr id="17" name="Text 15"/>
          <p:cNvSpPr/>
          <p:nvPr/>
        </p:nvSpPr>
        <p:spPr>
          <a:xfrm>
            <a:off x="6629400" y="3081528"/>
            <a:ext cx="4069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40" dirty="0">
                <a:solidFill>
                  <a:srgbClr val="6B747A"/>
                </a:solidFill>
              </a:rPr>
              <a:t>Some first encountered the real process after becoming teachers.</a:t>
            </a:r>
            <a:endParaRPr lang="en-US" sz="1240" dirty="0"/>
          </a:p>
        </p:txBody>
      </p:sp>
      <p:sp>
        <p:nvSpPr>
          <p:cNvPr id="18" name="Shape 16"/>
          <p:cNvSpPr/>
          <p:nvPr/>
        </p:nvSpPr>
        <p:spPr>
          <a:xfrm>
            <a:off x="3657600" y="4315968"/>
            <a:ext cx="7452360" cy="1060704"/>
          </a:xfrm>
          <a:prstGeom prst="roundRect">
            <a:avLst>
              <a:gd name="adj" fmla="val 6897"/>
            </a:avLst>
          </a:prstGeom>
          <a:solidFill>
            <a:srgbClr val="FFFFFF"/>
          </a:solidFill>
          <a:ln w="8890">
            <a:solidFill>
              <a:srgbClr val="D7D7D2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3886200" y="4498848"/>
            <a:ext cx="548640" cy="310896"/>
          </a:xfrm>
          <a:prstGeom prst="roundRect">
            <a:avLst>
              <a:gd name="adj" fmla="val 20588"/>
            </a:avLst>
          </a:prstGeom>
          <a:solidFill>
            <a:srgbClr val="C6A15B"/>
          </a:solidFill>
          <a:ln w="12700">
            <a:solidFill>
              <a:srgbClr val="C6A15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3931920" y="4562856"/>
            <a:ext cx="457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2F3E46"/>
                </a:solidFill>
              </a:rPr>
              <a:t>3</a:t>
            </a:r>
            <a:endParaRPr lang="en-US" sz="950" dirty="0"/>
          </a:p>
        </p:txBody>
      </p:sp>
      <p:sp>
        <p:nvSpPr>
          <p:cNvPr id="21" name="Text 19"/>
          <p:cNvSpPr/>
          <p:nvPr/>
        </p:nvSpPr>
        <p:spPr>
          <a:xfrm>
            <a:off x="4590288" y="4462272"/>
            <a:ext cx="1920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20" b="1" dirty="0">
                <a:solidFill>
                  <a:srgbClr val="2F3E46"/>
                </a:solidFill>
              </a:rPr>
              <a:t>Diagnostic analysis</a:t>
            </a:r>
            <a:endParaRPr lang="en-US" sz="1520" dirty="0"/>
          </a:p>
        </p:txBody>
      </p:sp>
      <p:sp>
        <p:nvSpPr>
          <p:cNvPr id="22" name="Text 20"/>
          <p:cNvSpPr/>
          <p:nvPr/>
        </p:nvSpPr>
        <p:spPr>
          <a:xfrm>
            <a:off x="6629400" y="4453128"/>
            <a:ext cx="4069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40" dirty="0">
                <a:solidFill>
                  <a:srgbClr val="6B747A"/>
                </a:solidFill>
              </a:rPr>
              <a:t>Longer duration helped only when mentors intentionally opened access.</a:t>
            </a:r>
            <a:endParaRPr lang="en-US" sz="1240" dirty="0"/>
          </a:p>
        </p:txBody>
      </p:sp>
      <p:sp>
        <p:nvSpPr>
          <p:cNvPr id="23" name="Text 21"/>
          <p:cNvSpPr/>
          <p:nvPr/>
        </p:nvSpPr>
        <p:spPr>
          <a:xfrm>
            <a:off x="1143000" y="5257800"/>
            <a:ext cx="10012680" cy="73152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1750" b="1" dirty="0">
                <a:solidFill>
                  <a:srgbClr val="B46A55"/>
                </a:solidFill>
              </a:rPr>
              <a:t>Key implication: EPPs cannot assume that “more weeks” will produce data literacy. Those opportunities may need to be explicitly required and supported.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31752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B747A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85216" y="283464"/>
            <a:ext cx="3749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140" dirty="0">
                <a:solidFill>
                  <a:srgbClr val="58766B"/>
                </a:solidFill>
              </a:rPr>
              <a:t>COMPARATIVE SYNTHESIS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566928" y="393192"/>
            <a:ext cx="110185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2F3E4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differed - and what did not?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85216" y="868680"/>
            <a:ext cx="10789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6B747A"/>
                </a:solidFill>
              </a:rPr>
              <a:t>A summary of participant perceptions across the two placement pathways.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685800" y="1417320"/>
            <a:ext cx="2880360" cy="594360"/>
          </a:xfrm>
          <a:prstGeom prst="rect">
            <a:avLst/>
          </a:prstGeom>
          <a:solidFill>
            <a:srgbClr val="2F3E46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77240" y="1581912"/>
            <a:ext cx="2697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FFFFFF"/>
                </a:solidFill>
              </a:rPr>
              <a:t>Dimension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3566160" y="1417320"/>
            <a:ext cx="3840480" cy="594360"/>
          </a:xfrm>
          <a:prstGeom prst="rect">
            <a:avLst/>
          </a:prstGeom>
          <a:solidFill>
            <a:srgbClr val="B46A55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3657600" y="1581912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</a:rPr>
              <a:t>Semester-long pattern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7406640" y="1417320"/>
            <a:ext cx="3840480" cy="594360"/>
          </a:xfrm>
          <a:prstGeom prst="rect">
            <a:avLst/>
          </a:prstGeom>
          <a:solidFill>
            <a:srgbClr val="58766B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7498080" y="1581912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</a:rPr>
              <a:t>Yearlong pattern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685800" y="2011680"/>
            <a:ext cx="2880360" cy="658368"/>
          </a:xfrm>
          <a:prstGeom prst="rect">
            <a:avLst/>
          </a:prstGeom>
          <a:solidFill>
            <a:srgbClr val="FFFFFF"/>
          </a:solidFill>
          <a:ln w="8890">
            <a:solidFill>
              <a:srgbClr val="DCD9D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795528" y="2167128"/>
            <a:ext cx="266090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2F3E46"/>
                </a:solidFill>
              </a:rPr>
              <a:t>Academic &amp; instructional readiness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3566160" y="2011680"/>
            <a:ext cx="3840480" cy="658368"/>
          </a:xfrm>
          <a:prstGeom prst="rect">
            <a:avLst/>
          </a:prstGeom>
          <a:solidFill>
            <a:srgbClr val="FFFFFF"/>
          </a:solidFill>
          <a:ln w="8890">
            <a:solidFill>
              <a:srgbClr val="DCD9D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3675888" y="2167128"/>
            <a:ext cx="362102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70" dirty="0">
                <a:solidFill>
                  <a:srgbClr val="1F2A30"/>
                </a:solidFill>
              </a:rPr>
              <a:t>Strong</a:t>
            </a:r>
            <a:endParaRPr lang="en-US" sz="1170" dirty="0"/>
          </a:p>
        </p:txBody>
      </p:sp>
      <p:sp>
        <p:nvSpPr>
          <p:cNvPr id="15" name="Shape 13"/>
          <p:cNvSpPr/>
          <p:nvPr/>
        </p:nvSpPr>
        <p:spPr>
          <a:xfrm>
            <a:off x="7406640" y="2011680"/>
            <a:ext cx="3840480" cy="658368"/>
          </a:xfrm>
          <a:prstGeom prst="rect">
            <a:avLst/>
          </a:prstGeom>
          <a:solidFill>
            <a:srgbClr val="FFFFFF"/>
          </a:solidFill>
          <a:ln w="8890">
            <a:solidFill>
              <a:srgbClr val="DCD9D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7516368" y="2167128"/>
            <a:ext cx="362102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70" dirty="0">
                <a:solidFill>
                  <a:srgbClr val="1F2A30"/>
                </a:solidFill>
              </a:rPr>
              <a:t>Strong</a:t>
            </a:r>
            <a:endParaRPr lang="en-US" sz="1170" dirty="0"/>
          </a:p>
        </p:txBody>
      </p:sp>
      <p:sp>
        <p:nvSpPr>
          <p:cNvPr id="17" name="Shape 15"/>
          <p:cNvSpPr/>
          <p:nvPr/>
        </p:nvSpPr>
        <p:spPr>
          <a:xfrm>
            <a:off x="685800" y="2670048"/>
            <a:ext cx="2880360" cy="658368"/>
          </a:xfrm>
          <a:prstGeom prst="rect">
            <a:avLst/>
          </a:prstGeom>
          <a:solidFill>
            <a:srgbClr val="F6F3EE"/>
          </a:solidFill>
          <a:ln w="8890">
            <a:solidFill>
              <a:srgbClr val="DCD9D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795528" y="2825496"/>
            <a:ext cx="266090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2F3E46"/>
                </a:solidFill>
              </a:rPr>
              <a:t>Beginning-of-year routines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3566160" y="2670048"/>
            <a:ext cx="3840480" cy="658368"/>
          </a:xfrm>
          <a:prstGeom prst="rect">
            <a:avLst/>
          </a:prstGeom>
          <a:solidFill>
            <a:srgbClr val="F6F3EE"/>
          </a:solidFill>
          <a:ln w="8890">
            <a:solidFill>
              <a:srgbClr val="DCD9D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3675888" y="2825496"/>
            <a:ext cx="362102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70" dirty="0">
                <a:solidFill>
                  <a:srgbClr val="1F2A30"/>
                </a:solidFill>
              </a:rPr>
              <a:t>Often missed</a:t>
            </a:r>
            <a:endParaRPr lang="en-US" sz="1170" dirty="0"/>
          </a:p>
        </p:txBody>
      </p:sp>
      <p:sp>
        <p:nvSpPr>
          <p:cNvPr id="21" name="Shape 19"/>
          <p:cNvSpPr/>
          <p:nvPr/>
        </p:nvSpPr>
        <p:spPr>
          <a:xfrm>
            <a:off x="7406640" y="2670048"/>
            <a:ext cx="3840480" cy="658368"/>
          </a:xfrm>
          <a:prstGeom prst="rect">
            <a:avLst/>
          </a:prstGeom>
          <a:solidFill>
            <a:srgbClr val="F6F3EE"/>
          </a:solidFill>
          <a:ln w="8890">
            <a:solidFill>
              <a:srgbClr val="DCD9D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7516368" y="2825496"/>
            <a:ext cx="362102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70" dirty="0">
                <a:solidFill>
                  <a:srgbClr val="1F2A30"/>
                </a:solidFill>
              </a:rPr>
              <a:t>Observed from the start</a:t>
            </a:r>
            <a:endParaRPr lang="en-US" sz="1170" dirty="0"/>
          </a:p>
        </p:txBody>
      </p:sp>
      <p:sp>
        <p:nvSpPr>
          <p:cNvPr id="23" name="Shape 21"/>
          <p:cNvSpPr/>
          <p:nvPr/>
        </p:nvSpPr>
        <p:spPr>
          <a:xfrm>
            <a:off x="685800" y="3328416"/>
            <a:ext cx="2880360" cy="658368"/>
          </a:xfrm>
          <a:prstGeom prst="rect">
            <a:avLst/>
          </a:prstGeom>
          <a:solidFill>
            <a:srgbClr val="FFFFFF"/>
          </a:solidFill>
          <a:ln w="8890">
            <a:solidFill>
              <a:srgbClr val="DCD9D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795528" y="3483864"/>
            <a:ext cx="266090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2F3E46"/>
                </a:solidFill>
              </a:rPr>
              <a:t>Classroom-management confidence</a:t>
            </a:r>
            <a:endParaRPr lang="en-US" sz="1250" dirty="0"/>
          </a:p>
        </p:txBody>
      </p:sp>
      <p:sp>
        <p:nvSpPr>
          <p:cNvPr id="25" name="Shape 23"/>
          <p:cNvSpPr/>
          <p:nvPr/>
        </p:nvSpPr>
        <p:spPr>
          <a:xfrm>
            <a:off x="3566160" y="3328416"/>
            <a:ext cx="3840480" cy="658368"/>
          </a:xfrm>
          <a:prstGeom prst="rect">
            <a:avLst/>
          </a:prstGeom>
          <a:solidFill>
            <a:srgbClr val="FFFFFF"/>
          </a:solidFill>
          <a:ln w="8890">
            <a:solidFill>
              <a:srgbClr val="DCD9D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3675888" y="3483864"/>
            <a:ext cx="362102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70" dirty="0">
                <a:solidFill>
                  <a:srgbClr val="1F2A30"/>
                </a:solidFill>
              </a:rPr>
              <a:t>More variable / sometimes limited</a:t>
            </a:r>
            <a:endParaRPr lang="en-US" sz="1170" dirty="0"/>
          </a:p>
        </p:txBody>
      </p:sp>
      <p:sp>
        <p:nvSpPr>
          <p:cNvPr id="27" name="Shape 25"/>
          <p:cNvSpPr/>
          <p:nvPr/>
        </p:nvSpPr>
        <p:spPr>
          <a:xfrm>
            <a:off x="7406640" y="3328416"/>
            <a:ext cx="3840480" cy="658368"/>
          </a:xfrm>
          <a:prstGeom prst="rect">
            <a:avLst/>
          </a:prstGeom>
          <a:solidFill>
            <a:srgbClr val="FFFFFF"/>
          </a:solidFill>
          <a:ln w="8890">
            <a:solidFill>
              <a:srgbClr val="DCD9D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7516368" y="3483864"/>
            <a:ext cx="362102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70" dirty="0">
                <a:solidFill>
                  <a:srgbClr val="1F2A30"/>
                </a:solidFill>
              </a:rPr>
              <a:t>More often described as stronger</a:t>
            </a:r>
            <a:endParaRPr lang="en-US" sz="1170" dirty="0"/>
          </a:p>
        </p:txBody>
      </p:sp>
      <p:sp>
        <p:nvSpPr>
          <p:cNvPr id="29" name="Shape 27"/>
          <p:cNvSpPr/>
          <p:nvPr/>
        </p:nvSpPr>
        <p:spPr>
          <a:xfrm>
            <a:off x="685800" y="3986784"/>
            <a:ext cx="2880360" cy="658368"/>
          </a:xfrm>
          <a:prstGeom prst="rect">
            <a:avLst/>
          </a:prstGeom>
          <a:solidFill>
            <a:srgbClr val="F6F3EE"/>
          </a:solidFill>
          <a:ln w="8890">
            <a:solidFill>
              <a:srgbClr val="DCD9D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795528" y="4142232"/>
            <a:ext cx="266090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2F3E46"/>
                </a:solidFill>
              </a:rPr>
              <a:t>Student &amp; family relationships</a:t>
            </a:r>
            <a:endParaRPr lang="en-US" sz="1250" dirty="0"/>
          </a:p>
        </p:txBody>
      </p:sp>
      <p:sp>
        <p:nvSpPr>
          <p:cNvPr id="31" name="Shape 29"/>
          <p:cNvSpPr/>
          <p:nvPr/>
        </p:nvSpPr>
        <p:spPr>
          <a:xfrm>
            <a:off x="3566160" y="3986784"/>
            <a:ext cx="3840480" cy="658368"/>
          </a:xfrm>
          <a:prstGeom prst="rect">
            <a:avLst/>
          </a:prstGeom>
          <a:solidFill>
            <a:srgbClr val="F6F3EE"/>
          </a:solidFill>
          <a:ln w="8890">
            <a:solidFill>
              <a:srgbClr val="DCD9D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30"/>
          <p:cNvSpPr/>
          <p:nvPr/>
        </p:nvSpPr>
        <p:spPr>
          <a:xfrm>
            <a:off x="3675888" y="4142232"/>
            <a:ext cx="362102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70" dirty="0">
                <a:solidFill>
                  <a:srgbClr val="1F2A30"/>
                </a:solidFill>
              </a:rPr>
              <a:t>Time pressure / later connection</a:t>
            </a:r>
            <a:endParaRPr lang="en-US" sz="1170" dirty="0"/>
          </a:p>
        </p:txBody>
      </p:sp>
      <p:sp>
        <p:nvSpPr>
          <p:cNvPr id="33" name="Shape 31"/>
          <p:cNvSpPr/>
          <p:nvPr/>
        </p:nvSpPr>
        <p:spPr>
          <a:xfrm>
            <a:off x="7406640" y="3986784"/>
            <a:ext cx="3840480" cy="658368"/>
          </a:xfrm>
          <a:prstGeom prst="rect">
            <a:avLst/>
          </a:prstGeom>
          <a:solidFill>
            <a:srgbClr val="F6F3EE"/>
          </a:solidFill>
          <a:ln w="8890">
            <a:solidFill>
              <a:srgbClr val="DCD9D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7516368" y="4142232"/>
            <a:ext cx="362102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70" dirty="0">
                <a:solidFill>
                  <a:srgbClr val="1F2A30"/>
                </a:solidFill>
              </a:rPr>
              <a:t>Deeper, more organic connection</a:t>
            </a:r>
            <a:endParaRPr lang="en-US" sz="1170" dirty="0"/>
          </a:p>
        </p:txBody>
      </p:sp>
      <p:sp>
        <p:nvSpPr>
          <p:cNvPr id="35" name="Shape 33"/>
          <p:cNvSpPr/>
          <p:nvPr/>
        </p:nvSpPr>
        <p:spPr>
          <a:xfrm>
            <a:off x="685800" y="4645152"/>
            <a:ext cx="2880360" cy="658368"/>
          </a:xfrm>
          <a:prstGeom prst="rect">
            <a:avLst/>
          </a:prstGeom>
          <a:solidFill>
            <a:srgbClr val="FFFFFF"/>
          </a:solidFill>
          <a:ln w="8890">
            <a:solidFill>
              <a:srgbClr val="DCD9D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Text 34"/>
          <p:cNvSpPr/>
          <p:nvPr/>
        </p:nvSpPr>
        <p:spPr>
          <a:xfrm>
            <a:off x="795528" y="4800600"/>
            <a:ext cx="266090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2F3E46"/>
                </a:solidFill>
              </a:rPr>
              <a:t>Mentor relationship</a:t>
            </a:r>
            <a:endParaRPr lang="en-US" sz="1250" dirty="0"/>
          </a:p>
        </p:txBody>
      </p:sp>
      <p:sp>
        <p:nvSpPr>
          <p:cNvPr id="37" name="Shape 35"/>
          <p:cNvSpPr/>
          <p:nvPr/>
        </p:nvSpPr>
        <p:spPr>
          <a:xfrm>
            <a:off x="3566160" y="4645152"/>
            <a:ext cx="3840480" cy="658368"/>
          </a:xfrm>
          <a:prstGeom prst="rect">
            <a:avLst/>
          </a:prstGeom>
          <a:solidFill>
            <a:srgbClr val="FFFFFF"/>
          </a:solidFill>
          <a:ln w="8890">
            <a:solidFill>
              <a:srgbClr val="DCD9D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36"/>
          <p:cNvSpPr/>
          <p:nvPr/>
        </p:nvSpPr>
        <p:spPr>
          <a:xfrm>
            <a:off x="3675888" y="4800600"/>
            <a:ext cx="362102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70" dirty="0">
                <a:solidFill>
                  <a:srgbClr val="1F2A30"/>
                </a:solidFill>
              </a:rPr>
              <a:t>Can be meaningful but cut short</a:t>
            </a:r>
            <a:endParaRPr lang="en-US" sz="1170" dirty="0"/>
          </a:p>
        </p:txBody>
      </p:sp>
      <p:sp>
        <p:nvSpPr>
          <p:cNvPr id="39" name="Shape 37"/>
          <p:cNvSpPr/>
          <p:nvPr/>
        </p:nvSpPr>
        <p:spPr>
          <a:xfrm>
            <a:off x="7406640" y="4645152"/>
            <a:ext cx="3840480" cy="658368"/>
          </a:xfrm>
          <a:prstGeom prst="rect">
            <a:avLst/>
          </a:prstGeom>
          <a:solidFill>
            <a:srgbClr val="FFFFFF"/>
          </a:solidFill>
          <a:ln w="8890">
            <a:solidFill>
              <a:srgbClr val="DCD9D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Text 38"/>
          <p:cNvSpPr/>
          <p:nvPr/>
        </p:nvSpPr>
        <p:spPr>
          <a:xfrm>
            <a:off x="7516368" y="4800600"/>
            <a:ext cx="362102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70" dirty="0">
                <a:solidFill>
                  <a:srgbClr val="1F2A30"/>
                </a:solidFill>
              </a:rPr>
              <a:t>More time for trust &amp; partnership</a:t>
            </a:r>
            <a:endParaRPr lang="en-US" sz="1170" dirty="0"/>
          </a:p>
        </p:txBody>
      </p:sp>
      <p:sp>
        <p:nvSpPr>
          <p:cNvPr id="41" name="Shape 39"/>
          <p:cNvSpPr/>
          <p:nvPr/>
        </p:nvSpPr>
        <p:spPr>
          <a:xfrm>
            <a:off x="685800" y="5303520"/>
            <a:ext cx="2880360" cy="658368"/>
          </a:xfrm>
          <a:prstGeom prst="rect">
            <a:avLst/>
          </a:prstGeom>
          <a:solidFill>
            <a:srgbClr val="F6F3EE"/>
          </a:solidFill>
          <a:ln w="8890">
            <a:solidFill>
              <a:srgbClr val="DCD9D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Text 40"/>
          <p:cNvSpPr/>
          <p:nvPr/>
        </p:nvSpPr>
        <p:spPr>
          <a:xfrm>
            <a:off x="795528" y="5458968"/>
            <a:ext cx="266090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2F3E46"/>
                </a:solidFill>
              </a:rPr>
              <a:t>Data / MTSS readiness</a:t>
            </a:r>
            <a:endParaRPr lang="en-US" sz="1250" dirty="0"/>
          </a:p>
        </p:txBody>
      </p:sp>
      <p:sp>
        <p:nvSpPr>
          <p:cNvPr id="43" name="Shape 41"/>
          <p:cNvSpPr/>
          <p:nvPr/>
        </p:nvSpPr>
        <p:spPr>
          <a:xfrm>
            <a:off x="3566160" y="5303520"/>
            <a:ext cx="3840480" cy="658368"/>
          </a:xfrm>
          <a:prstGeom prst="rect">
            <a:avLst/>
          </a:prstGeom>
          <a:solidFill>
            <a:srgbClr val="F6F3EE"/>
          </a:solidFill>
          <a:ln w="8890">
            <a:solidFill>
              <a:srgbClr val="DCD9D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4" name="Text 42"/>
          <p:cNvSpPr/>
          <p:nvPr/>
        </p:nvSpPr>
        <p:spPr>
          <a:xfrm>
            <a:off x="3675888" y="5458968"/>
            <a:ext cx="362102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70" dirty="0">
                <a:solidFill>
                  <a:srgbClr val="1F2A30"/>
                </a:solidFill>
              </a:rPr>
              <a:t>Gap</a:t>
            </a:r>
            <a:endParaRPr lang="en-US" sz="1170" dirty="0"/>
          </a:p>
        </p:txBody>
      </p:sp>
      <p:sp>
        <p:nvSpPr>
          <p:cNvPr id="45" name="Shape 43"/>
          <p:cNvSpPr/>
          <p:nvPr/>
        </p:nvSpPr>
        <p:spPr>
          <a:xfrm>
            <a:off x="7406640" y="5303520"/>
            <a:ext cx="3840480" cy="658368"/>
          </a:xfrm>
          <a:prstGeom prst="rect">
            <a:avLst/>
          </a:prstGeom>
          <a:solidFill>
            <a:srgbClr val="F6F3EE"/>
          </a:solidFill>
          <a:ln w="8890">
            <a:solidFill>
              <a:srgbClr val="DCD9D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6" name="Text 44"/>
          <p:cNvSpPr/>
          <p:nvPr/>
        </p:nvSpPr>
        <p:spPr>
          <a:xfrm>
            <a:off x="7516368" y="5458968"/>
            <a:ext cx="362102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70" dirty="0">
                <a:solidFill>
                  <a:srgbClr val="1F2A30"/>
                </a:solidFill>
              </a:rPr>
              <a:t>Gap unless intentionally supported</a:t>
            </a:r>
            <a:endParaRPr lang="en-US" sz="1170" dirty="0"/>
          </a:p>
        </p:txBody>
      </p:sp>
      <p:sp>
        <p:nvSpPr>
          <p:cNvPr id="47" name="Text 45"/>
          <p:cNvSpPr/>
          <p:nvPr/>
        </p:nvSpPr>
        <p:spPr>
          <a:xfrm>
            <a:off x="914400" y="5980176"/>
            <a:ext cx="10332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sz="1480" b="1" dirty="0">
                <a:solidFill>
                  <a:srgbClr val="3F5E53"/>
                </a:solidFill>
              </a:rPr>
              <a:t>Interpretation: duration appears to function as a gateway to certain kinds of quality - especially timing, relationship depth, and sustained mentorship.</a:t>
            </a:r>
            <a:endParaRPr lang="en-US" sz="1480" dirty="0"/>
          </a:p>
        </p:txBody>
      </p:sp>
      <p:sp>
        <p:nvSpPr>
          <p:cNvPr id="4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31752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B747A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85216" y="283464"/>
            <a:ext cx="3749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140" dirty="0">
                <a:solidFill>
                  <a:srgbClr val="58766B"/>
                </a:solidFill>
              </a:rPr>
              <a:t>DISCUSSION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566928" y="393192"/>
            <a:ext cx="110185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2F3E4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study complicates “quality over quantity”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85216" y="868680"/>
            <a:ext cx="10789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6B747A"/>
                </a:solidFill>
              </a:rPr>
              <a:t>Quality and duration may not be fully separable because extended time can create the conditions in which quality develops.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1828800" y="1737360"/>
            <a:ext cx="3840480" cy="3840480"/>
          </a:xfrm>
          <a:prstGeom prst="ellipse">
            <a:avLst/>
          </a:prstGeom>
          <a:solidFill>
            <a:srgbClr val="C6A15B">
              <a:alpha val="76000"/>
            </a:srgbClr>
          </a:solidFill>
          <a:ln w="25400">
            <a:solidFill>
              <a:srgbClr val="C6A15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4297680" y="1737360"/>
            <a:ext cx="3840480" cy="3840480"/>
          </a:xfrm>
          <a:prstGeom prst="ellipse">
            <a:avLst/>
          </a:prstGeom>
          <a:solidFill>
            <a:srgbClr val="58766B">
              <a:alpha val="76000"/>
            </a:srgbClr>
          </a:solidFill>
          <a:ln w="25400">
            <a:solidFill>
              <a:srgbClr val="5876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6766560" y="1737360"/>
            <a:ext cx="3840480" cy="3840480"/>
          </a:xfrm>
          <a:prstGeom prst="ellipse">
            <a:avLst/>
          </a:prstGeom>
          <a:solidFill>
            <a:srgbClr val="B46A55">
              <a:alpha val="70000"/>
            </a:srgbClr>
          </a:solidFill>
          <a:ln w="25400">
            <a:solidFill>
              <a:srgbClr val="B46A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468880" y="2148840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2F3E46"/>
                </a:solidFill>
              </a:rPr>
              <a:t>DURATION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5212080" y="2148840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2F3E46"/>
                </a:solidFill>
              </a:rPr>
              <a:t>QUALITY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7726680" y="2148840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2F3E46"/>
                </a:solidFill>
              </a:rPr>
              <a:t>TIMING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2331720" y="2880360"/>
            <a:ext cx="22860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1F2A30"/>
                </a:solidFill>
              </a:rPr>
              <a:t>practice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dirty="0">
                <a:solidFill>
                  <a:srgbClr val="1F2A30"/>
                </a:solidFill>
              </a:rPr>
              <a:t>responsibility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dirty="0">
                <a:solidFill>
                  <a:srgbClr val="1F2A30"/>
                </a:solidFill>
              </a:rPr>
              <a:t>relationship depth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5029200" y="2880360"/>
            <a:ext cx="22860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1F2A30"/>
                </a:solidFill>
              </a:rPr>
              <a:t>mentor quality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dirty="0">
                <a:solidFill>
                  <a:srgbClr val="1F2A30"/>
                </a:solidFill>
              </a:rPr>
              <a:t>coaching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dirty="0">
                <a:solidFill>
                  <a:srgbClr val="1F2A30"/>
                </a:solidFill>
              </a:rPr>
              <a:t>placement context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498080" y="2880360"/>
            <a:ext cx="22860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1F2A30"/>
                </a:solidFill>
              </a:rPr>
              <a:t>day-one routines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dirty="0">
                <a:solidFill>
                  <a:srgbClr val="1F2A30"/>
                </a:solidFill>
              </a:rPr>
              <a:t>authority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dirty="0">
                <a:solidFill>
                  <a:srgbClr val="1F2A30"/>
                </a:solidFill>
              </a:rPr>
              <a:t>school-year cycle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206240" y="4572000"/>
            <a:ext cx="3931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F3E46"/>
                </a:solidFill>
              </a:rPr>
              <a:t>CANDIDATE EXPERIENCE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1143000" y="5779008"/>
            <a:ext cx="9921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3F5E53"/>
                </a:solidFill>
              </a:rPr>
              <a:t>The more useful question may be: What experiences does the placement make possible, and when?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31752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B747A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85216" y="283464"/>
            <a:ext cx="3749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140" dirty="0">
                <a:solidFill>
                  <a:srgbClr val="58766B"/>
                </a:solidFill>
              </a:rPr>
              <a:t>IMPLICATIONS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566928" y="393192"/>
            <a:ext cx="110185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2F3E4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Four practical design moves for educator preparation programs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85216" y="868680"/>
            <a:ext cx="10789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6B747A"/>
                </a:solidFill>
              </a:rPr>
              <a:t>The findings can be adapted even when a full yearlong placement is not feasible.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685800" y="1417320"/>
            <a:ext cx="5257800" cy="1874520"/>
          </a:xfrm>
          <a:prstGeom prst="roundRect">
            <a:avLst>
              <a:gd name="adj" fmla="val 3902"/>
            </a:avLst>
          </a:prstGeom>
          <a:solidFill>
            <a:srgbClr val="FFFFFF"/>
          </a:solidFill>
          <a:ln w="8890">
            <a:solidFill>
              <a:srgbClr val="D7D7D2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914400" y="1673352"/>
            <a:ext cx="438912" cy="438912"/>
          </a:xfrm>
          <a:prstGeom prst="ellipse">
            <a:avLst/>
          </a:prstGeom>
          <a:solidFill>
            <a:srgbClr val="58766B"/>
          </a:solidFill>
          <a:ln w="12700">
            <a:solidFill>
              <a:srgbClr val="5876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914400" y="1746504"/>
            <a:ext cx="4389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527048" y="1673352"/>
            <a:ext cx="3931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2F3E46"/>
                </a:solidFill>
              </a:rPr>
              <a:t>Prioritize beginning-of-year access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1527048" y="2203704"/>
            <a:ext cx="3977640" cy="7132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270" dirty="0">
                <a:solidFill>
                  <a:srgbClr val="6B747A"/>
                </a:solidFill>
              </a:rPr>
              <a:t>Build clinical experiences that let candidates see routines, expectations, and relationships established from day one.</a:t>
            </a:r>
            <a:endParaRPr lang="en-US" sz="1270" dirty="0"/>
          </a:p>
        </p:txBody>
      </p:sp>
      <p:sp>
        <p:nvSpPr>
          <p:cNvPr id="10" name="Shape 8"/>
          <p:cNvSpPr/>
          <p:nvPr/>
        </p:nvSpPr>
        <p:spPr>
          <a:xfrm>
            <a:off x="6309360" y="1417320"/>
            <a:ext cx="5257800" cy="1874520"/>
          </a:xfrm>
          <a:prstGeom prst="roundRect">
            <a:avLst>
              <a:gd name="adj" fmla="val 3902"/>
            </a:avLst>
          </a:prstGeom>
          <a:solidFill>
            <a:srgbClr val="FFFFFF"/>
          </a:solidFill>
          <a:ln w="8890">
            <a:solidFill>
              <a:srgbClr val="D7D7D2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6537960" y="1673352"/>
            <a:ext cx="438912" cy="438912"/>
          </a:xfrm>
          <a:prstGeom prst="ellipse">
            <a:avLst/>
          </a:prstGeom>
          <a:solidFill>
            <a:srgbClr val="58766B"/>
          </a:solidFill>
          <a:ln w="12700">
            <a:solidFill>
              <a:srgbClr val="5876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6537960" y="1746504"/>
            <a:ext cx="4389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7150608" y="1673352"/>
            <a:ext cx="3931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2F3E46"/>
                </a:solidFill>
              </a:rPr>
              <a:t>Recruit mentors intentionally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7150608" y="2203704"/>
            <a:ext cx="3977640" cy="7132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270" dirty="0">
                <a:solidFill>
                  <a:srgbClr val="6B747A"/>
                </a:solidFill>
              </a:rPr>
              <a:t>Select cooperating teachers for instructional effectiveness, communication, modeling, and willingness to release responsibility.</a:t>
            </a:r>
            <a:endParaRPr lang="en-US" sz="1270" dirty="0"/>
          </a:p>
        </p:txBody>
      </p:sp>
      <p:sp>
        <p:nvSpPr>
          <p:cNvPr id="15" name="Shape 13"/>
          <p:cNvSpPr/>
          <p:nvPr/>
        </p:nvSpPr>
        <p:spPr>
          <a:xfrm>
            <a:off x="685800" y="3657600"/>
            <a:ext cx="5257800" cy="1874520"/>
          </a:xfrm>
          <a:prstGeom prst="roundRect">
            <a:avLst>
              <a:gd name="adj" fmla="val 3902"/>
            </a:avLst>
          </a:prstGeom>
          <a:solidFill>
            <a:srgbClr val="FFFFFF"/>
          </a:solidFill>
          <a:ln w="8890">
            <a:solidFill>
              <a:srgbClr val="D7D7D2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914400" y="3913632"/>
            <a:ext cx="438912" cy="438912"/>
          </a:xfrm>
          <a:prstGeom prst="ellipse">
            <a:avLst/>
          </a:prstGeom>
          <a:solidFill>
            <a:srgbClr val="C6A15B"/>
          </a:solidFill>
          <a:ln w="12700">
            <a:solidFill>
              <a:srgbClr val="C6A15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914400" y="3986784"/>
            <a:ext cx="4389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1527048" y="3913632"/>
            <a:ext cx="3931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2F3E46"/>
                </a:solidFill>
              </a:rPr>
              <a:t>Design for sustained relationship-building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1527048" y="4443984"/>
            <a:ext cx="3977640" cy="7132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270" dirty="0">
                <a:solidFill>
                  <a:srgbClr val="6B747A"/>
                </a:solidFill>
              </a:rPr>
              <a:t>Create structures that let candidates remain in settings long enough to move beyond observation toward genuine participation.</a:t>
            </a:r>
            <a:endParaRPr lang="en-US" sz="1270" dirty="0"/>
          </a:p>
        </p:txBody>
      </p:sp>
      <p:sp>
        <p:nvSpPr>
          <p:cNvPr id="20" name="Shape 18"/>
          <p:cNvSpPr/>
          <p:nvPr/>
        </p:nvSpPr>
        <p:spPr>
          <a:xfrm>
            <a:off x="6309360" y="3657600"/>
            <a:ext cx="5257800" cy="1874520"/>
          </a:xfrm>
          <a:prstGeom prst="roundRect">
            <a:avLst>
              <a:gd name="adj" fmla="val 3902"/>
            </a:avLst>
          </a:prstGeom>
          <a:solidFill>
            <a:srgbClr val="F3EFE8"/>
          </a:solidFill>
          <a:ln w="8890">
            <a:solidFill>
              <a:srgbClr val="D7D7D2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6537960" y="3913632"/>
            <a:ext cx="438912" cy="438912"/>
          </a:xfrm>
          <a:prstGeom prst="ellipse">
            <a:avLst/>
          </a:prstGeom>
          <a:solidFill>
            <a:srgbClr val="C6A15B"/>
          </a:solidFill>
          <a:ln w="12700">
            <a:solidFill>
              <a:srgbClr val="C6A15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6537960" y="3986784"/>
            <a:ext cx="4389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4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7150608" y="3913632"/>
            <a:ext cx="3931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2F3E46"/>
                </a:solidFill>
              </a:rPr>
              <a:t>Require data-rich experiences</a:t>
            </a:r>
            <a:endParaRPr lang="en-US" sz="1700" dirty="0"/>
          </a:p>
        </p:txBody>
      </p:sp>
      <p:sp>
        <p:nvSpPr>
          <p:cNvPr id="24" name="Text 22"/>
          <p:cNvSpPr/>
          <p:nvPr/>
        </p:nvSpPr>
        <p:spPr>
          <a:xfrm>
            <a:off x="7150608" y="4443984"/>
            <a:ext cx="3977640" cy="7132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270" dirty="0">
                <a:solidFill>
                  <a:srgbClr val="6B747A"/>
                </a:solidFill>
              </a:rPr>
              <a:t>Ensure every candidate works with progress monitoring, MTSS, diagnostic data, and instructional decision-making.</a:t>
            </a:r>
            <a:endParaRPr lang="en-US" sz="1270" dirty="0"/>
          </a:p>
        </p:txBody>
      </p:sp>
      <p:sp>
        <p:nvSpPr>
          <p:cNvPr id="25" name="Text 23"/>
          <p:cNvSpPr/>
          <p:nvPr/>
        </p:nvSpPr>
        <p:spPr>
          <a:xfrm>
            <a:off x="1005840" y="589788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sz="1440" b="1" dirty="0">
                <a:solidFill>
                  <a:srgbClr val="3F5E53"/>
                </a:solidFill>
              </a:rPr>
              <a:t>Program improvement does not have to begin with “add more weeks.” It can begin with intentional access to the experiences candidates said mattered most.</a:t>
            </a:r>
            <a:endParaRPr lang="en-US" sz="1440" dirty="0"/>
          </a:p>
        </p:txBody>
      </p:sp>
      <p:sp>
        <p:nvSpPr>
          <p:cNvPr id="2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31752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B747A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85216" y="283464"/>
            <a:ext cx="3749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140" dirty="0">
                <a:solidFill>
                  <a:srgbClr val="58766B"/>
                </a:solidFill>
              </a:rPr>
              <a:t>INTERACTIVE DISCUSSION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566928" y="393192"/>
            <a:ext cx="110185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2F3E4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Apply the findings to your own clinical model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85216" y="868680"/>
            <a:ext cx="10789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6B747A"/>
                </a:solidFill>
              </a:rPr>
              <a:t>Turn to a colleague or reflect individually for 3-5 minutes.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777240" y="1417320"/>
            <a:ext cx="10652760" cy="4206240"/>
          </a:xfrm>
          <a:prstGeom prst="roundRect">
            <a:avLst>
              <a:gd name="adj" fmla="val 1739"/>
            </a:avLst>
          </a:prstGeom>
          <a:solidFill>
            <a:srgbClr val="2F3E46"/>
          </a:solidFill>
          <a:ln w="8890">
            <a:solidFill>
              <a:srgbClr val="2F3E46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1234440" y="1828800"/>
            <a:ext cx="438912" cy="438912"/>
          </a:xfrm>
          <a:prstGeom prst="ellipse">
            <a:avLst/>
          </a:prstGeom>
          <a:solidFill>
            <a:srgbClr val="58766B"/>
          </a:solidFill>
          <a:ln w="12700">
            <a:solidFill>
              <a:srgbClr val="5876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234440" y="1901952"/>
            <a:ext cx="4389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965960" y="1810512"/>
            <a:ext cx="8641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720" dirty="0">
                <a:solidFill>
                  <a:srgbClr val="FFFFFF"/>
                </a:solidFill>
              </a:rPr>
              <a:t>Where in your current model do candidates first experience the beginning of the school year?</a:t>
            </a:r>
            <a:endParaRPr lang="en-US" sz="1720" dirty="0"/>
          </a:p>
        </p:txBody>
      </p:sp>
      <p:sp>
        <p:nvSpPr>
          <p:cNvPr id="9" name="Shape 7"/>
          <p:cNvSpPr/>
          <p:nvPr/>
        </p:nvSpPr>
        <p:spPr>
          <a:xfrm>
            <a:off x="1234440" y="2624328"/>
            <a:ext cx="438912" cy="438912"/>
          </a:xfrm>
          <a:prstGeom prst="ellipse">
            <a:avLst/>
          </a:prstGeom>
          <a:solidFill>
            <a:srgbClr val="C6A15B"/>
          </a:solidFill>
          <a:ln w="12700">
            <a:solidFill>
              <a:srgbClr val="C6A15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234440" y="2697480"/>
            <a:ext cx="4389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1965960" y="2606040"/>
            <a:ext cx="8641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20" dirty="0">
                <a:solidFill>
                  <a:srgbClr val="FFFFFF"/>
                </a:solidFill>
              </a:rPr>
              <a:t>How are cooperating teachers selected, supported, and evaluated as mentors?</a:t>
            </a:r>
            <a:endParaRPr lang="en-US" sz="1720" dirty="0"/>
          </a:p>
        </p:txBody>
      </p:sp>
      <p:sp>
        <p:nvSpPr>
          <p:cNvPr id="12" name="Shape 10"/>
          <p:cNvSpPr/>
          <p:nvPr/>
        </p:nvSpPr>
        <p:spPr>
          <a:xfrm>
            <a:off x="1234440" y="3419856"/>
            <a:ext cx="438912" cy="438912"/>
          </a:xfrm>
          <a:prstGeom prst="ellipse">
            <a:avLst/>
          </a:prstGeom>
          <a:solidFill>
            <a:srgbClr val="58766B"/>
          </a:solidFill>
          <a:ln w="12700">
            <a:solidFill>
              <a:srgbClr val="5876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1234440" y="3493008"/>
            <a:ext cx="4389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1965960" y="3401568"/>
            <a:ext cx="8641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720" dirty="0">
                <a:solidFill>
                  <a:srgbClr val="FFFFFF"/>
                </a:solidFill>
              </a:rPr>
              <a:t>Which experiences depend on “good luck” with a placement rather than being intentionally guaranteed?</a:t>
            </a:r>
            <a:endParaRPr lang="en-US" sz="1720" dirty="0"/>
          </a:p>
        </p:txBody>
      </p:sp>
      <p:sp>
        <p:nvSpPr>
          <p:cNvPr id="15" name="Shape 13"/>
          <p:cNvSpPr/>
          <p:nvPr/>
        </p:nvSpPr>
        <p:spPr>
          <a:xfrm>
            <a:off x="1234440" y="4215384"/>
            <a:ext cx="438912" cy="438912"/>
          </a:xfrm>
          <a:prstGeom prst="ellipse">
            <a:avLst/>
          </a:prstGeom>
          <a:solidFill>
            <a:srgbClr val="C6A15B"/>
          </a:solidFill>
          <a:ln w="12700">
            <a:solidFill>
              <a:srgbClr val="C6A15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1234440" y="4288536"/>
            <a:ext cx="4389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4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1965960" y="4197096"/>
            <a:ext cx="8641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720" dirty="0">
                <a:solidFill>
                  <a:srgbClr val="FFFFFF"/>
                </a:solidFill>
              </a:rPr>
              <a:t>If extending duration is not possible, what could you redesign to increase depth, continuity, or access?</a:t>
            </a:r>
            <a:endParaRPr lang="en-US" sz="1720" dirty="0"/>
          </a:p>
        </p:txBody>
      </p:sp>
      <p:sp>
        <p:nvSpPr>
          <p:cNvPr id="18" name="Text 16"/>
          <p:cNvSpPr/>
          <p:nvPr/>
        </p:nvSpPr>
        <p:spPr>
          <a:xfrm>
            <a:off x="2103120" y="5166360"/>
            <a:ext cx="7955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C6A15B"/>
                </a:solidFill>
              </a:rPr>
              <a:t>Share one change your institution could test next year.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31752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B747A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85216" y="283464"/>
            <a:ext cx="3749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140" dirty="0">
                <a:solidFill>
                  <a:srgbClr val="58766B"/>
                </a:solidFill>
              </a:rPr>
              <a:t>TAKEAWAYS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566928" y="393192"/>
            <a:ext cx="110185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2F3E4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So, how long is “long enough?”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85216" y="868680"/>
            <a:ext cx="10789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6B747A"/>
                </a:solidFill>
              </a:rPr>
              <a:t>The study points to a more nuanced answer than a specific number of weeks.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685800" y="1417320"/>
            <a:ext cx="2560320" cy="41605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8890">
            <a:solidFill>
              <a:srgbClr val="D7D7D2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914400" y="1737360"/>
            <a:ext cx="502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58766B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914400" y="2423160"/>
            <a:ext cx="21031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2F3E46"/>
                </a:solidFill>
              </a:rPr>
              <a:t>Long enough to see the year begin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914400" y="3429000"/>
            <a:ext cx="2103120" cy="132588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6B747A"/>
                </a:solidFill>
              </a:rPr>
              <a:t>Candidates repeatedly identified beginning-of-year routines and expectations as critical.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3520440" y="1417320"/>
            <a:ext cx="2560320" cy="41605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8890">
            <a:solidFill>
              <a:srgbClr val="D7D7D2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3749040" y="1737360"/>
            <a:ext cx="502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58766B"/>
                </a:solidFill>
              </a:rPr>
              <a:t>2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3749040" y="2423160"/>
            <a:ext cx="21031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2F3E46"/>
                </a:solidFill>
              </a:rPr>
              <a:t>Long enough to build trust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3749040" y="3429000"/>
            <a:ext cx="2103120" cy="132588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6B747A"/>
                </a:solidFill>
              </a:rPr>
              <a:t>Student, family, and mentor relationships deepen when they are allowed to develop organically.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6355080" y="1417320"/>
            <a:ext cx="2560320" cy="41605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8890">
            <a:solidFill>
              <a:srgbClr val="D7D7D2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6583680" y="1737360"/>
            <a:ext cx="502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C6A15B"/>
                </a:solidFill>
              </a:rPr>
              <a:t>3</a:t>
            </a:r>
            <a:endParaRPr lang="en-US" sz="3000" dirty="0"/>
          </a:p>
        </p:txBody>
      </p:sp>
      <p:sp>
        <p:nvSpPr>
          <p:cNvPr id="15" name="Text 13"/>
          <p:cNvSpPr/>
          <p:nvPr/>
        </p:nvSpPr>
        <p:spPr>
          <a:xfrm>
            <a:off x="6583680" y="2423160"/>
            <a:ext cx="21031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2F3E46"/>
                </a:solidFill>
              </a:rPr>
              <a:t>Long enough to assume real responsibility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6583680" y="3429000"/>
            <a:ext cx="2103120" cy="132588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6B747A"/>
                </a:solidFill>
              </a:rPr>
              <a:t>Confidence grows through repeated practice, productive struggle, and participation in school systems.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9189720" y="1417320"/>
            <a:ext cx="2560320" cy="4160520"/>
          </a:xfrm>
          <a:prstGeom prst="roundRect">
            <a:avLst>
              <a:gd name="adj" fmla="val 2857"/>
            </a:avLst>
          </a:prstGeom>
          <a:solidFill>
            <a:srgbClr val="F3EFE8"/>
          </a:solidFill>
          <a:ln w="8890">
            <a:solidFill>
              <a:srgbClr val="D7D7D2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9418320" y="1737360"/>
            <a:ext cx="502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C6A15B"/>
                </a:solidFill>
              </a:rPr>
              <a:t>4</a:t>
            </a:r>
            <a:endParaRPr lang="en-US" sz="3000" dirty="0"/>
          </a:p>
        </p:txBody>
      </p:sp>
      <p:sp>
        <p:nvSpPr>
          <p:cNvPr id="19" name="Text 17"/>
          <p:cNvSpPr/>
          <p:nvPr/>
        </p:nvSpPr>
        <p:spPr>
          <a:xfrm>
            <a:off x="9418320" y="2423160"/>
            <a:ext cx="21031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2F3E46"/>
                </a:solidFill>
              </a:rPr>
              <a:t>But time alone is not enough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9418320" y="3429000"/>
            <a:ext cx="2103120" cy="132588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6B747A"/>
                </a:solidFill>
              </a:rPr>
              <a:t>Mentor quality and intentional access to data-informed practice remain essential.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914400" y="5925312"/>
            <a:ext cx="10378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20" b="1" dirty="0">
                <a:solidFill>
                  <a:srgbClr val="3F5E53"/>
                </a:solidFill>
              </a:rPr>
              <a:t>Duration, quality, mentorship, and timing work together to shape candidate confidence and experience.</a:t>
            </a:r>
            <a:endParaRPr lang="en-US" sz="152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31752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B747A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2F3E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F3E46"/>
          </a:solidFill>
          <a:ln w="12700">
            <a:solidFill>
              <a:srgbClr val="2F3E4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77240" y="777240"/>
            <a:ext cx="3931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100" b="1" dirty="0">
                <a:solidFill>
                  <a:srgbClr val="C6A15B"/>
                </a:solidFill>
              </a:rPr>
              <a:t>THANK YOU</a:t>
            </a:r>
            <a:endParaRPr lang="en-US" sz="3100" dirty="0"/>
          </a:p>
        </p:txBody>
      </p:sp>
      <p:sp>
        <p:nvSpPr>
          <p:cNvPr id="4" name="Text 2"/>
          <p:cNvSpPr/>
          <p:nvPr/>
        </p:nvSpPr>
        <p:spPr>
          <a:xfrm>
            <a:off x="804672" y="1508760"/>
            <a:ext cx="6217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</a:rPr>
              <a:t>Questions &amp; Discussion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822960" y="2331720"/>
            <a:ext cx="6309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DDE4E1"/>
                </a:solidFill>
              </a:rPr>
              <a:t>How might your program rethink “long enough”?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822960" y="3108960"/>
            <a:ext cx="4389120" cy="0"/>
          </a:xfrm>
          <a:prstGeom prst="line">
            <a:avLst/>
          </a:prstGeom>
          <a:noFill/>
          <a:ln w="25400">
            <a:solidFill>
              <a:srgbClr val="C6A15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822960" y="3520440"/>
            <a:ext cx="4389120" cy="105156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</a:rPr>
              <a:t>Mary Rosser, Ed.D.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</a:rPr>
              <a:t>Assistant Professor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</a:rPr>
              <a:t>614-236-6303  •  mrosser2@capital.edu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623560" y="3520440"/>
            <a:ext cx="4389120" cy="105156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</a:rPr>
              <a:t>Nisreen Daoud, Ph.D.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</a:rPr>
              <a:t>Associate Professor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</a:rPr>
              <a:t>614-236-6530  •  ndaoud@capital.edu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22960" y="5623560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ED7D3"/>
                </a:solidFill>
              </a:rPr>
              <a:t>Capital University  •  1 College and Main  •  Columbus, Ohio 43209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6053328"/>
            <a:ext cx="10424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AEB9B4"/>
                </a:solidFill>
              </a:rPr>
              <a:t>Selected literature: Boyd et al. (2009); Ronfeldt &amp; Reininger (2012); Spooner et al. (2008); Colson et al. (2017); Truwit (2023)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31752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B747A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18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2481</Words>
  <Application>Microsoft Macintosh PowerPoint</Application>
  <PresentationFormat>Widescreen</PresentationFormat>
  <Paragraphs>364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Aptos</vt:lpstr>
      <vt:lpstr>Aptos Display</vt:lpstr>
      <vt:lpstr>Arial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Capital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Long is “Long Enough?” A Comparative Study of Yearlong and Semester-Long Student Teaching Placements</dc:title>
  <dc:subject>Conference research presentation on yearlong and semester-long student teaching placements</dc:subject>
  <dc:creator>OpenAI</dc:creator>
  <cp:lastModifiedBy>Rosser, Mary</cp:lastModifiedBy>
  <cp:revision>3</cp:revision>
  <dcterms:created xsi:type="dcterms:W3CDTF">2026-08-21T20:43:46Z</dcterms:created>
  <dcterms:modified xsi:type="dcterms:W3CDTF">2026-08-25T13:02:06Z</dcterms:modified>
</cp:coreProperties>
</file>